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10287000" cx="18288000"/>
  <p:notesSz cx="6858000" cy="9144000"/>
  <p:embeddedFontLst>
    <p:embeddedFont>
      <p:font typeface="Montserrat"/>
      <p:regular r:id="rId30"/>
      <p:bold r:id="rId31"/>
      <p:italic r:id="rId32"/>
      <p:boldItalic r:id="rId33"/>
    </p:embeddedFont>
    <p:embeddedFont>
      <p:font typeface="Roboto Mono"/>
      <p:regular r:id="rId34"/>
      <p:bold r:id="rId35"/>
      <p:italic r:id="rId36"/>
      <p:boldItalic r:id="rId37"/>
    </p:embeddedFont>
    <p:embeddedFont>
      <p:font typeface="Merriweather"/>
      <p:regular r:id="rId38"/>
      <p:bold r:id="rId39"/>
      <p:italic r:id="rId40"/>
      <p:boldItalic r:id="rId41"/>
    </p:embeddedFont>
    <p:embeddedFont>
      <p:font typeface="DM Serif Display"/>
      <p:regular r:id="rId42"/>
      <p: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44" roundtripDataSignature="AMtx7mgRdWBLQpclCiZmx8c1A+N5dXJIS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erriweather-italic.fntdata"/><Relationship Id="rId20" Type="http://schemas.openxmlformats.org/officeDocument/2006/relationships/slide" Target="slides/slide15.xml"/><Relationship Id="rId42" Type="http://schemas.openxmlformats.org/officeDocument/2006/relationships/font" Target="fonts/DMSerifDisplay-regular.fntdata"/><Relationship Id="rId41" Type="http://schemas.openxmlformats.org/officeDocument/2006/relationships/font" Target="fonts/Merriweather-boldItalic.fntdata"/><Relationship Id="rId22" Type="http://schemas.openxmlformats.org/officeDocument/2006/relationships/slide" Target="slides/slide17.xml"/><Relationship Id="rId44" Type="http://customschemas.google.com/relationships/presentationmetadata" Target="metadata"/><Relationship Id="rId21" Type="http://schemas.openxmlformats.org/officeDocument/2006/relationships/slide" Target="slides/slide16.xml"/><Relationship Id="rId43" Type="http://schemas.openxmlformats.org/officeDocument/2006/relationships/font" Target="fonts/DMSerifDisplay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.fntdata"/><Relationship Id="rId30" Type="http://schemas.openxmlformats.org/officeDocument/2006/relationships/font" Target="fonts/Montserrat-regular.fntdata"/><Relationship Id="rId11" Type="http://schemas.openxmlformats.org/officeDocument/2006/relationships/slide" Target="slides/slide6.xml"/><Relationship Id="rId33" Type="http://schemas.openxmlformats.org/officeDocument/2006/relationships/font" Target="fonts/Montserrat-bold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-italic.fntdata"/><Relationship Id="rId13" Type="http://schemas.openxmlformats.org/officeDocument/2006/relationships/slide" Target="slides/slide8.xml"/><Relationship Id="rId35" Type="http://schemas.openxmlformats.org/officeDocument/2006/relationships/font" Target="fonts/RobotoMono-bold.fntdata"/><Relationship Id="rId12" Type="http://schemas.openxmlformats.org/officeDocument/2006/relationships/slide" Target="slides/slide7.xml"/><Relationship Id="rId34" Type="http://schemas.openxmlformats.org/officeDocument/2006/relationships/font" Target="fonts/RobotoMono-regular.fntdata"/><Relationship Id="rId15" Type="http://schemas.openxmlformats.org/officeDocument/2006/relationships/slide" Target="slides/slide10.xml"/><Relationship Id="rId37" Type="http://schemas.openxmlformats.org/officeDocument/2006/relationships/font" Target="fonts/RobotoMono-boldItalic.fntdata"/><Relationship Id="rId14" Type="http://schemas.openxmlformats.org/officeDocument/2006/relationships/slide" Target="slides/slide9.xml"/><Relationship Id="rId36" Type="http://schemas.openxmlformats.org/officeDocument/2006/relationships/font" Target="fonts/RobotoMono-italic.fntdata"/><Relationship Id="rId17" Type="http://schemas.openxmlformats.org/officeDocument/2006/relationships/slide" Target="slides/slide12.xml"/><Relationship Id="rId39" Type="http://schemas.openxmlformats.org/officeDocument/2006/relationships/font" Target="fonts/Merriweather-bold.fntdata"/><Relationship Id="rId16" Type="http://schemas.openxmlformats.org/officeDocument/2006/relationships/slide" Target="slides/slide11.xml"/><Relationship Id="rId38" Type="http://schemas.openxmlformats.org/officeDocument/2006/relationships/font" Target="fonts/Merriweather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b2fcfcd0f0_0_2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b2fcfcd0f0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9" name="Google Shape;28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b2e555d742_3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7" name="Google Shape;307;g3b2e555d742_3_1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b2e555d742_3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31" name="Google Shape;331;g3b2e555d742_3_1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b2fcfcd0f0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3b2fcfcd0f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b2fcfcd0f0_6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63" name="Google Shape;363;g3b2fcfcd0f0_6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b2fcfcd0f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87" name="Google Shape;387;g3b2fcfcd0f0_0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b2fcfcd0f0_6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15" name="Google Shape;415;g3b2fcfcd0f0_6_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3b2fcfcd0f0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43" name="Google Shape;443;g3b2fcfcd0f0_0_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b2fcfcd0f0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76" name="Google Shape;476;g3b2fcfcd0f0_0_6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b2e555d742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5" name="Google Shape;95;g3b2e555d742_3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3b2fcfcd0f0_6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04" name="Google Shape;504;g3b2fcfcd0f0_6_6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3b2e555d742_4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32" name="Google Shape;532;g3b2e555d742_4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53" name="Google Shape;55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3b2e555d742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74" name="Google Shape;574;g3b2e555d742_6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95" name="Google Shape;595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0" name="Google Shape;10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b2e555d742_3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9" name="Google Shape;139;g3b2e555d742_3_9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b2e555d742_3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6" name="Google Shape;146;g3b2e555d742_3_10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b2e555d742_3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3" name="Google Shape;153;g3b2e555d742_3_7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b2e555d742_3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5" name="Google Shape;175;g3b2e555d742_3_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b2e301dcf0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8" name="Google Shape;188;g3b2e301dcf0_3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b2fcfcd0f0_1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b2fcfcd0f0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9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1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3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5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5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5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5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7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7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Relationship Id="rId4" Type="http://schemas.openxmlformats.org/officeDocument/2006/relationships/image" Target="../media/image21.png"/><Relationship Id="rId5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Relationship Id="rId4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1" Type="http://schemas.openxmlformats.org/officeDocument/2006/relationships/image" Target="../media/image6.png"/><Relationship Id="rId10" Type="http://schemas.openxmlformats.org/officeDocument/2006/relationships/image" Target="../media/image7.png"/><Relationship Id="rId13" Type="http://schemas.openxmlformats.org/officeDocument/2006/relationships/image" Target="../media/image8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image" Target="../media/image14.png"/><Relationship Id="rId5" Type="http://schemas.openxmlformats.org/officeDocument/2006/relationships/image" Target="../media/image2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-92712"/>
            <a:ext cx="18288000" cy="10472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5" name="Google Shape;85;p1"/>
          <p:cNvGrpSpPr/>
          <p:nvPr/>
        </p:nvGrpSpPr>
        <p:grpSpPr>
          <a:xfrm>
            <a:off x="16744370" y="9427070"/>
            <a:ext cx="306141" cy="349192"/>
            <a:chOff x="0" y="-57150"/>
            <a:chExt cx="406400" cy="463550"/>
          </a:xfrm>
        </p:grpSpPr>
        <p:sp>
          <p:nvSpPr>
            <p:cNvPr id="86" name="Google Shape;86;p1"/>
            <p:cNvSpPr/>
            <p:nvPr/>
          </p:nvSpPr>
          <p:spPr>
            <a:xfrm>
              <a:off x="0" y="0"/>
              <a:ext cx="406400" cy="406400"/>
            </a:xfrm>
            <a:custGeom>
              <a:rect b="b" l="l" r="r" t="t"/>
              <a:pathLst>
                <a:path extrusionOk="0" h="406400" w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539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1"/>
            <p:cNvSpPr txBox="1"/>
            <p:nvPr/>
          </p:nvSpPr>
          <p:spPr>
            <a:xfrm>
              <a:off x="177800" y="-57150"/>
              <a:ext cx="152400" cy="4635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5555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8" name="Google Shape;88;p1"/>
          <p:cNvSpPr txBox="1"/>
          <p:nvPr/>
        </p:nvSpPr>
        <p:spPr>
          <a:xfrm>
            <a:off x="4160101" y="3199575"/>
            <a:ext cx="102645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-US" sz="100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Emotion</a:t>
            </a:r>
            <a:r>
              <a:rPr i="0" lang="en-US" sz="10000" u="none" cap="none" strike="noStrik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ary AI </a:t>
            </a:r>
            <a:endParaRPr i="0" sz="10000" u="none" cap="none" strike="noStrike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10559337" y="8429194"/>
            <a:ext cx="72339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5조 : 강혜정 김재혁 임다빈 나상훈 김은혜</a:t>
            </a:r>
            <a:endParaRPr b="0" i="0" sz="2499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14980020" y="9431796"/>
            <a:ext cx="1764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Read More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5870225" y="5439594"/>
            <a:ext cx="6078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i="0" lang="en-US" sz="3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일기 데이터 기반 감정 기록 서비스</a:t>
            </a:r>
            <a:endParaRPr i="0" sz="3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2" name="Google Shape;92;p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-178163"/>
            <a:ext cx="18288000" cy="1064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b2fcfcd0f0_0_269"/>
          <p:cNvSpPr txBox="1"/>
          <p:nvPr/>
        </p:nvSpPr>
        <p:spPr>
          <a:xfrm>
            <a:off x="15777510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g3b2fcfcd0f0_0_269"/>
          <p:cNvSpPr txBox="1"/>
          <p:nvPr/>
        </p:nvSpPr>
        <p:spPr>
          <a:xfrm>
            <a:off x="652743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g3b2fcfcd0f0_0_269"/>
          <p:cNvSpPr txBox="1"/>
          <p:nvPr/>
        </p:nvSpPr>
        <p:spPr>
          <a:xfrm>
            <a:off x="1028700" y="688975"/>
            <a:ext cx="1285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3b2fcfcd0f0_0_269"/>
          <p:cNvSpPr txBox="1"/>
          <p:nvPr/>
        </p:nvSpPr>
        <p:spPr>
          <a:xfrm>
            <a:off x="1028700" y="962025"/>
            <a:ext cx="128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1" i="0" lang="en-US" sz="3999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b="1" lang="en-US" sz="3999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3b2fcfcd0f0_0_269"/>
          <p:cNvSpPr txBox="1"/>
          <p:nvPr/>
        </p:nvSpPr>
        <p:spPr>
          <a:xfrm>
            <a:off x="1028700" y="1714500"/>
            <a:ext cx="690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lang="en-US" sz="2600">
                <a:solidFill>
                  <a:srgbClr val="394161"/>
                </a:solidFill>
              </a:rPr>
              <a:t>ERD</a:t>
            </a:r>
            <a:endParaRPr b="1" i="0" sz="26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4" name="Google Shape;284;g3b2fcfcd0f0_0_2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3809" y="2832425"/>
            <a:ext cx="11520375" cy="6283841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g3b2fcfcd0f0_0_269"/>
          <p:cNvSpPr txBox="1"/>
          <p:nvPr/>
        </p:nvSpPr>
        <p:spPr>
          <a:xfrm>
            <a:off x="1269141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g3b2fcfcd0f0_0_269"/>
          <p:cNvSpPr txBox="1"/>
          <p:nvPr/>
        </p:nvSpPr>
        <p:spPr>
          <a:xfrm>
            <a:off x="960942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"/>
          <p:cNvSpPr txBox="1"/>
          <p:nvPr/>
        </p:nvSpPr>
        <p:spPr>
          <a:xfrm>
            <a:off x="15777510" y="688975"/>
            <a:ext cx="1481790" cy="339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4"/>
          <p:cNvSpPr txBox="1"/>
          <p:nvPr/>
        </p:nvSpPr>
        <p:spPr>
          <a:xfrm>
            <a:off x="12691411" y="688975"/>
            <a:ext cx="1481790" cy="339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4"/>
          <p:cNvSpPr txBox="1"/>
          <p:nvPr/>
        </p:nvSpPr>
        <p:spPr>
          <a:xfrm>
            <a:off x="9609421" y="688975"/>
            <a:ext cx="1481790" cy="339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4"/>
          <p:cNvSpPr txBox="1"/>
          <p:nvPr/>
        </p:nvSpPr>
        <p:spPr>
          <a:xfrm>
            <a:off x="6527431" y="688975"/>
            <a:ext cx="1481790" cy="339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4"/>
          <p:cNvSpPr txBox="1"/>
          <p:nvPr/>
        </p:nvSpPr>
        <p:spPr>
          <a:xfrm>
            <a:off x="1028700" y="688975"/>
            <a:ext cx="1285213" cy="339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4"/>
          <p:cNvSpPr txBox="1"/>
          <p:nvPr/>
        </p:nvSpPr>
        <p:spPr>
          <a:xfrm>
            <a:off x="1028700" y="962025"/>
            <a:ext cx="128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1" i="0" lang="en-US" sz="3999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b="1" lang="en-US" sz="3999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4"/>
          <p:cNvSpPr txBox="1"/>
          <p:nvPr/>
        </p:nvSpPr>
        <p:spPr>
          <a:xfrm>
            <a:off x="14311659" y="7631319"/>
            <a:ext cx="3352800" cy="1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-US" sz="30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📖</a:t>
            </a:r>
            <a:endParaRPr b="1" sz="3000">
              <a:solidFill>
                <a:srgbClr val="394161"/>
              </a:solidFill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-US" sz="2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기록 조회</a:t>
            </a:r>
            <a:endParaRPr b="0" i="0" sz="2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4"/>
          <p:cNvSpPr txBox="1"/>
          <p:nvPr/>
        </p:nvSpPr>
        <p:spPr>
          <a:xfrm>
            <a:off x="734298" y="7631319"/>
            <a:ext cx="2974800" cy="1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-US" sz="30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👤 </a:t>
            </a:r>
            <a:endParaRPr b="1" i="0" sz="30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-US" sz="2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사용자 인증</a:t>
            </a:r>
            <a:endParaRPr b="0" i="0" sz="2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4"/>
          <p:cNvSpPr txBox="1"/>
          <p:nvPr/>
        </p:nvSpPr>
        <p:spPr>
          <a:xfrm>
            <a:off x="4283123" y="7631319"/>
            <a:ext cx="26691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-US" sz="2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✍️ </a:t>
            </a:r>
            <a:endParaRPr b="1" i="0" sz="2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-US" sz="2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일기 작성</a:t>
            </a:r>
            <a:endParaRPr b="0" i="0" sz="2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4"/>
          <p:cNvSpPr txBox="1"/>
          <p:nvPr/>
        </p:nvSpPr>
        <p:spPr>
          <a:xfrm>
            <a:off x="7588372" y="7631319"/>
            <a:ext cx="2844000" cy="1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-US" sz="30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🤖 </a:t>
            </a:r>
            <a:endParaRPr b="1" i="0" sz="30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-US" sz="2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AI 감정 분석</a:t>
            </a:r>
            <a:endParaRPr b="0" i="0" sz="2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4"/>
          <p:cNvSpPr txBox="1"/>
          <p:nvPr/>
        </p:nvSpPr>
        <p:spPr>
          <a:xfrm>
            <a:off x="10940450" y="7631319"/>
            <a:ext cx="3352800" cy="1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-US" sz="30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💬</a:t>
            </a:r>
            <a:endParaRPr b="1" i="0" sz="30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-US" sz="2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 감정 코멘트 제공</a:t>
            </a:r>
            <a:endParaRPr b="0" i="0" sz="2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4"/>
          <p:cNvSpPr txBox="1"/>
          <p:nvPr/>
        </p:nvSpPr>
        <p:spPr>
          <a:xfrm>
            <a:off x="1028700" y="1714500"/>
            <a:ext cx="690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2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rPr b="1" lang="en-US" sz="2600">
                <a:solidFill>
                  <a:srgbClr val="394161"/>
                </a:solidFill>
              </a:rPr>
              <a:t>주요 기능 &amp; User Flow </a:t>
            </a:r>
            <a:endParaRPr b="1" sz="2600">
              <a:solidFill>
                <a:srgbClr val="394161"/>
              </a:solidFill>
            </a:endParaRPr>
          </a:p>
        </p:txBody>
      </p:sp>
      <p:sp>
        <p:nvSpPr>
          <p:cNvPr id="303" name="Google Shape;303;p4"/>
          <p:cNvSpPr txBox="1"/>
          <p:nvPr/>
        </p:nvSpPr>
        <p:spPr>
          <a:xfrm>
            <a:off x="904950" y="6343500"/>
            <a:ext cx="6909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en-US" sz="30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주요 기능</a:t>
            </a:r>
            <a:endParaRPr b="1" i="0" sz="30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4" name="Google Shape;30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7100" y="2940825"/>
            <a:ext cx="17450025" cy="25765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3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9" name="Google Shape;309;g3b2e555d742_3_112"/>
          <p:cNvGrpSpPr/>
          <p:nvPr/>
        </p:nvGrpSpPr>
        <p:grpSpPr>
          <a:xfrm>
            <a:off x="9418443" y="5904404"/>
            <a:ext cx="6533624" cy="3939588"/>
            <a:chOff x="0" y="-57150"/>
            <a:chExt cx="1569300" cy="463650"/>
          </a:xfrm>
        </p:grpSpPr>
        <p:sp>
          <p:nvSpPr>
            <p:cNvPr id="310" name="Google Shape;310;g3b2e555d742_3_112"/>
            <p:cNvSpPr/>
            <p:nvPr/>
          </p:nvSpPr>
          <p:spPr>
            <a:xfrm>
              <a:off x="0" y="0"/>
              <a:ext cx="1569300" cy="406500"/>
            </a:xfrm>
            <a:prstGeom prst="roundRect">
              <a:avLst>
                <a:gd fmla="val 16667" name="adj"/>
              </a:avLst>
            </a:prstGeom>
            <a:solidFill>
              <a:srgbClr val="F4F8FF"/>
            </a:solidFill>
            <a:ln>
              <a:noFill/>
            </a:ln>
          </p:spPr>
          <p:txBody>
            <a:bodyPr anchorCtr="0" anchor="t" bIns="66300" lIns="132650" spcFirstLastPara="1" rIns="132650" wrap="square" tIns="663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11"/>
                <a:buFont typeface="Arial"/>
                <a:buNone/>
              </a:pPr>
              <a:r>
                <a:t/>
              </a:r>
              <a:endParaRPr b="0" i="0" sz="261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g3b2e555d742_3_112"/>
            <p:cNvSpPr/>
            <p:nvPr/>
          </p:nvSpPr>
          <p:spPr>
            <a:xfrm>
              <a:off x="0" y="-57150"/>
              <a:ext cx="1569300" cy="4635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73725" lIns="73725" spcFirstLastPara="1" rIns="73725" wrap="square" tIns="73725">
              <a:noAutofit/>
            </a:bodyPr>
            <a:lstStyle/>
            <a:p>
              <a:pPr indent="0" lvl="0" marL="0" marR="0" rtl="0" algn="ctr">
                <a:lnSpc>
                  <a:spcPct val="15555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11"/>
                <a:buFont typeface="Arial"/>
                <a:buNone/>
              </a:pPr>
              <a:r>
                <a:t/>
              </a:r>
              <a:endParaRPr b="0" i="0" sz="261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2" name="Google Shape;312;g3b2e555d742_3_112"/>
          <p:cNvGrpSpPr/>
          <p:nvPr/>
        </p:nvGrpSpPr>
        <p:grpSpPr>
          <a:xfrm>
            <a:off x="2086406" y="5904404"/>
            <a:ext cx="6533624" cy="3939588"/>
            <a:chOff x="0" y="-57150"/>
            <a:chExt cx="1569300" cy="463650"/>
          </a:xfrm>
        </p:grpSpPr>
        <p:sp>
          <p:nvSpPr>
            <p:cNvPr id="313" name="Google Shape;313;g3b2e555d742_3_112"/>
            <p:cNvSpPr/>
            <p:nvPr/>
          </p:nvSpPr>
          <p:spPr>
            <a:xfrm>
              <a:off x="0" y="0"/>
              <a:ext cx="1569300" cy="406500"/>
            </a:xfrm>
            <a:prstGeom prst="roundRect">
              <a:avLst>
                <a:gd fmla="val 16667" name="adj"/>
              </a:avLst>
            </a:prstGeom>
            <a:solidFill>
              <a:srgbClr val="F4F8FF"/>
            </a:solidFill>
            <a:ln>
              <a:noFill/>
            </a:ln>
          </p:spPr>
          <p:txBody>
            <a:bodyPr anchorCtr="0" anchor="t" bIns="66300" lIns="132650" spcFirstLastPara="1" rIns="132650" wrap="square" tIns="663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11"/>
                <a:buFont typeface="Arial"/>
                <a:buNone/>
              </a:pPr>
              <a:r>
                <a:t/>
              </a:r>
              <a:endParaRPr b="0" i="0" sz="261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g3b2e555d742_3_112"/>
            <p:cNvSpPr/>
            <p:nvPr/>
          </p:nvSpPr>
          <p:spPr>
            <a:xfrm>
              <a:off x="0" y="-57150"/>
              <a:ext cx="1569300" cy="4635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73725" lIns="73725" spcFirstLastPara="1" rIns="73725" wrap="square" tIns="73725">
              <a:noAutofit/>
            </a:bodyPr>
            <a:lstStyle/>
            <a:p>
              <a:pPr indent="0" lvl="0" marL="0" marR="0" rtl="0" algn="ctr">
                <a:lnSpc>
                  <a:spcPct val="15555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11"/>
                <a:buFont typeface="Arial"/>
                <a:buNone/>
              </a:pPr>
              <a:r>
                <a:t/>
              </a:r>
              <a:endParaRPr b="0" i="0" sz="261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5" name="Google Shape;315;g3b2e555d742_3_112"/>
          <p:cNvSpPr txBox="1"/>
          <p:nvPr/>
        </p:nvSpPr>
        <p:spPr>
          <a:xfrm>
            <a:off x="15777510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g3b2e555d742_3_112"/>
          <p:cNvSpPr txBox="1"/>
          <p:nvPr/>
        </p:nvSpPr>
        <p:spPr>
          <a:xfrm>
            <a:off x="1269141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g3b2e555d742_3_112"/>
          <p:cNvSpPr txBox="1"/>
          <p:nvPr/>
        </p:nvSpPr>
        <p:spPr>
          <a:xfrm>
            <a:off x="960942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g3b2e555d742_3_112"/>
          <p:cNvSpPr txBox="1"/>
          <p:nvPr/>
        </p:nvSpPr>
        <p:spPr>
          <a:xfrm>
            <a:off x="652743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g3b2e555d742_3_112"/>
          <p:cNvSpPr txBox="1"/>
          <p:nvPr/>
        </p:nvSpPr>
        <p:spPr>
          <a:xfrm>
            <a:off x="1028700" y="688975"/>
            <a:ext cx="1285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g3b2e555d742_3_112"/>
          <p:cNvSpPr txBox="1"/>
          <p:nvPr/>
        </p:nvSpPr>
        <p:spPr>
          <a:xfrm>
            <a:off x="1028700" y="962025"/>
            <a:ext cx="128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1" i="0" lang="en-US" sz="3999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b="1" lang="en-US" sz="3999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7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g3b2e555d742_3_112"/>
          <p:cNvSpPr txBox="1"/>
          <p:nvPr/>
        </p:nvSpPr>
        <p:spPr>
          <a:xfrm>
            <a:off x="10368067" y="6587675"/>
            <a:ext cx="4634400" cy="29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📖 02 기록 조회</a:t>
            </a:r>
            <a:endParaRPr b="1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쌓인 일기와 감정 기록을 확인</a:t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사용자별 일기 목록 조회</a:t>
            </a:r>
            <a:endParaRPr sz="1800"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시간 흐름에 따른 감정 변화 확인</a:t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🔧 </a:t>
            </a:r>
            <a:r>
              <a:rPr b="1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구현</a:t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사용자 ID 기준으로 일기·감정 데이터 조회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스크린샷, 폰트이(가) 표시된 사진&#10;&#10;AI 생성 콘텐츠는 정확하지 않을 수 있습니다." id="322" name="Google Shape;322;g3b2e555d742_3_112"/>
          <p:cNvPicPr preferRelativeResize="0"/>
          <p:nvPr/>
        </p:nvPicPr>
        <p:blipFill rotWithShape="1">
          <a:blip r:embed="rId3">
            <a:alphaModFix/>
          </a:blip>
          <a:srcRect b="0" l="0" r="53690" t="0"/>
          <a:stretch/>
        </p:blipFill>
        <p:spPr>
          <a:xfrm>
            <a:off x="3082400" y="2648099"/>
            <a:ext cx="12439550" cy="3939575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g3b2e555d742_3_112"/>
          <p:cNvSpPr txBox="1"/>
          <p:nvPr/>
        </p:nvSpPr>
        <p:spPr>
          <a:xfrm>
            <a:off x="3036005" y="6587678"/>
            <a:ext cx="4634400" cy="29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👤 01 사용자 인증</a:t>
            </a:r>
            <a:endParaRPr b="1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개인별 감정 기록을 관리하기 위한 기본 기능</a:t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회원가입과 로그인을 통해 사용자 구분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비밀번호는 해시 처리하여 안전하게 저장</a:t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🔧 </a:t>
            </a:r>
            <a:r>
              <a:rPr b="1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구현</a:t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Flask 세션 기반 인증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사용자 정보는 MariaDB에 저장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g3b2e555d742_3_112"/>
          <p:cNvSpPr txBox="1"/>
          <p:nvPr/>
        </p:nvSpPr>
        <p:spPr>
          <a:xfrm>
            <a:off x="1028700" y="1714500"/>
            <a:ext cx="690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en-US" sz="26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주요 기능 &amp; User Flow </a:t>
            </a:r>
            <a:endParaRPr b="1" i="0" sz="26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g3b2e555d742_3_112"/>
          <p:cNvSpPr/>
          <p:nvPr/>
        </p:nvSpPr>
        <p:spPr>
          <a:xfrm>
            <a:off x="7275550" y="3255588"/>
            <a:ext cx="2724600" cy="2724600"/>
          </a:xfrm>
          <a:prstGeom prst="ellipse">
            <a:avLst/>
          </a:prstGeom>
          <a:noFill/>
          <a:ln cap="flat" cmpd="sng" w="1143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g3b2e555d742_3_112"/>
          <p:cNvSpPr/>
          <p:nvPr/>
        </p:nvSpPr>
        <p:spPr>
          <a:xfrm>
            <a:off x="13171100" y="4151100"/>
            <a:ext cx="1984800" cy="1984800"/>
          </a:xfrm>
          <a:prstGeom prst="ellipse">
            <a:avLst/>
          </a:prstGeom>
          <a:noFill/>
          <a:ln cap="flat" cmpd="sng" w="1143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g3b2e555d742_3_112"/>
          <p:cNvSpPr/>
          <p:nvPr/>
        </p:nvSpPr>
        <p:spPr>
          <a:xfrm>
            <a:off x="7275552" y="3089552"/>
            <a:ext cx="615600" cy="615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sz="2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g3b2e555d742_3_112"/>
          <p:cNvSpPr/>
          <p:nvPr/>
        </p:nvSpPr>
        <p:spPr>
          <a:xfrm>
            <a:off x="12802946" y="4034120"/>
            <a:ext cx="615600" cy="615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1" sz="2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oogle Shape;333;g3b2e555d742_3_131"/>
          <p:cNvGrpSpPr/>
          <p:nvPr/>
        </p:nvGrpSpPr>
        <p:grpSpPr>
          <a:xfrm>
            <a:off x="6931121" y="5990026"/>
            <a:ext cx="4727673" cy="4107614"/>
            <a:chOff x="0" y="-57150"/>
            <a:chExt cx="1569300" cy="463650"/>
          </a:xfrm>
        </p:grpSpPr>
        <p:sp>
          <p:nvSpPr>
            <p:cNvPr id="334" name="Google Shape;334;g3b2e555d742_3_131"/>
            <p:cNvSpPr/>
            <p:nvPr/>
          </p:nvSpPr>
          <p:spPr>
            <a:xfrm>
              <a:off x="0" y="0"/>
              <a:ext cx="1569300" cy="406500"/>
            </a:xfrm>
            <a:prstGeom prst="roundRect">
              <a:avLst>
                <a:gd fmla="val 16667" name="adj"/>
              </a:avLst>
            </a:prstGeom>
            <a:solidFill>
              <a:srgbClr val="F4F8FF"/>
            </a:solidFill>
            <a:ln>
              <a:noFill/>
            </a:ln>
          </p:spPr>
          <p:txBody>
            <a:bodyPr anchorCtr="0" anchor="t" bIns="66300" lIns="132650" spcFirstLastPara="1" rIns="132650" wrap="square" tIns="663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11"/>
                <a:buFont typeface="Arial"/>
                <a:buNone/>
              </a:pPr>
              <a:r>
                <a:t/>
              </a:r>
              <a:endParaRPr b="0" i="0" sz="261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g3b2e555d742_3_131"/>
            <p:cNvSpPr/>
            <p:nvPr/>
          </p:nvSpPr>
          <p:spPr>
            <a:xfrm>
              <a:off x="0" y="-57150"/>
              <a:ext cx="1569300" cy="4635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73725" lIns="73725" spcFirstLastPara="1" rIns="73725" wrap="square" tIns="73725">
              <a:noAutofit/>
            </a:bodyPr>
            <a:lstStyle/>
            <a:p>
              <a:pPr indent="0" lvl="0" marL="0" marR="0" rtl="0" algn="ctr">
                <a:lnSpc>
                  <a:spcPct val="15555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11"/>
                <a:buFont typeface="Arial"/>
                <a:buNone/>
              </a:pPr>
              <a:r>
                <a:t/>
              </a:r>
              <a:endParaRPr b="0" i="0" sz="261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6" name="Google Shape;336;g3b2e555d742_3_131"/>
          <p:cNvSpPr txBox="1"/>
          <p:nvPr/>
        </p:nvSpPr>
        <p:spPr>
          <a:xfrm>
            <a:off x="15777510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g3b2e555d742_3_131"/>
          <p:cNvSpPr txBox="1"/>
          <p:nvPr/>
        </p:nvSpPr>
        <p:spPr>
          <a:xfrm>
            <a:off x="1269141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g3b2e555d742_3_131"/>
          <p:cNvSpPr txBox="1"/>
          <p:nvPr/>
        </p:nvSpPr>
        <p:spPr>
          <a:xfrm>
            <a:off x="960942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g3b2e555d742_3_131"/>
          <p:cNvSpPr txBox="1"/>
          <p:nvPr/>
        </p:nvSpPr>
        <p:spPr>
          <a:xfrm>
            <a:off x="652743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g3b2e555d742_3_131"/>
          <p:cNvSpPr txBox="1"/>
          <p:nvPr/>
        </p:nvSpPr>
        <p:spPr>
          <a:xfrm>
            <a:off x="1028700" y="688975"/>
            <a:ext cx="1285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g3b2e555d742_3_131"/>
          <p:cNvSpPr txBox="1"/>
          <p:nvPr/>
        </p:nvSpPr>
        <p:spPr>
          <a:xfrm>
            <a:off x="1028700" y="962025"/>
            <a:ext cx="128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1" i="0" lang="en-US" sz="3999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b="1" lang="en-US" sz="3999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8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g3b2e555d742_3_131"/>
          <p:cNvSpPr txBox="1"/>
          <p:nvPr/>
        </p:nvSpPr>
        <p:spPr>
          <a:xfrm>
            <a:off x="7154500" y="6797495"/>
            <a:ext cx="3933000" cy="3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🤖 AI 감정 분석</a:t>
            </a:r>
            <a:endParaRPr b="1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일기 내용을 바탕으로 현재 감정을 정리</a:t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작성된 일기 내용을 AI에 전달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감정을 4가지</a:t>
            </a: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감정</a:t>
            </a: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기준으로 분류</a:t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🔧 </a:t>
            </a:r>
            <a:r>
              <a:rPr b="1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구현</a:t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Google Gemini API 호출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일기 텍스트를 분석해 감정 결과 반환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g3b2e555d742_3_131"/>
          <p:cNvSpPr txBox="1"/>
          <p:nvPr/>
        </p:nvSpPr>
        <p:spPr>
          <a:xfrm>
            <a:off x="1028700" y="1714500"/>
            <a:ext cx="690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en-US" sz="26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주요 기능 &amp; User Flow </a:t>
            </a:r>
            <a:endParaRPr b="1" i="0" sz="26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4" name="Google Shape;344;g3b2e555d742_3_131"/>
          <p:cNvGrpSpPr/>
          <p:nvPr/>
        </p:nvGrpSpPr>
        <p:grpSpPr>
          <a:xfrm>
            <a:off x="12363859" y="5931033"/>
            <a:ext cx="4727673" cy="4107614"/>
            <a:chOff x="0" y="-57150"/>
            <a:chExt cx="1569300" cy="463650"/>
          </a:xfrm>
        </p:grpSpPr>
        <p:sp>
          <p:nvSpPr>
            <p:cNvPr id="345" name="Google Shape;345;g3b2e555d742_3_131"/>
            <p:cNvSpPr/>
            <p:nvPr/>
          </p:nvSpPr>
          <p:spPr>
            <a:xfrm>
              <a:off x="0" y="0"/>
              <a:ext cx="1569300" cy="406500"/>
            </a:xfrm>
            <a:prstGeom prst="roundRect">
              <a:avLst>
                <a:gd fmla="val 16667" name="adj"/>
              </a:avLst>
            </a:prstGeom>
            <a:solidFill>
              <a:srgbClr val="F4F8FF"/>
            </a:solidFill>
            <a:ln>
              <a:noFill/>
            </a:ln>
          </p:spPr>
          <p:txBody>
            <a:bodyPr anchorCtr="0" anchor="t" bIns="66300" lIns="132650" spcFirstLastPara="1" rIns="132650" wrap="square" tIns="663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11"/>
                <a:buFont typeface="Arial"/>
                <a:buNone/>
              </a:pPr>
              <a:r>
                <a:t/>
              </a:r>
              <a:endParaRPr b="0" i="0" sz="261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g3b2e555d742_3_131"/>
            <p:cNvSpPr/>
            <p:nvPr/>
          </p:nvSpPr>
          <p:spPr>
            <a:xfrm>
              <a:off x="0" y="-57150"/>
              <a:ext cx="1569300" cy="4635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73725" lIns="73725" spcFirstLastPara="1" rIns="73725" wrap="square" tIns="73725">
              <a:noAutofit/>
            </a:bodyPr>
            <a:lstStyle/>
            <a:p>
              <a:pPr indent="0" lvl="0" marL="0" marR="0" rtl="0" algn="ctr">
                <a:lnSpc>
                  <a:spcPct val="15555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11"/>
                <a:buFont typeface="Arial"/>
                <a:buNone/>
              </a:pPr>
              <a:r>
                <a:t/>
              </a:r>
              <a:endParaRPr b="0" i="0" sz="261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7" name="Google Shape;347;g3b2e555d742_3_131"/>
          <p:cNvSpPr txBox="1"/>
          <p:nvPr/>
        </p:nvSpPr>
        <p:spPr>
          <a:xfrm>
            <a:off x="12624708" y="6738501"/>
            <a:ext cx="5016300" cy="3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💬 감정 코멘트 제공</a:t>
            </a:r>
            <a:endParaRPr b="1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분석된 감정에 대한 짧은 안내 제공</a:t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감정 결과와 함께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한두 문장의 짧은 AI 코멘트 제공</a:t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🔧 </a:t>
            </a:r>
            <a:r>
              <a:rPr b="1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구현</a:t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AI 응답을 받아서 감정 요약 문장을 </a:t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화면에 출력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8" name="Google Shape;348;g3b2e555d742_3_131"/>
          <p:cNvGrpSpPr/>
          <p:nvPr/>
        </p:nvGrpSpPr>
        <p:grpSpPr>
          <a:xfrm>
            <a:off x="1498396" y="5990026"/>
            <a:ext cx="4727673" cy="4107614"/>
            <a:chOff x="0" y="-57150"/>
            <a:chExt cx="1569300" cy="463650"/>
          </a:xfrm>
        </p:grpSpPr>
        <p:sp>
          <p:nvSpPr>
            <p:cNvPr id="349" name="Google Shape;349;g3b2e555d742_3_131"/>
            <p:cNvSpPr/>
            <p:nvPr/>
          </p:nvSpPr>
          <p:spPr>
            <a:xfrm>
              <a:off x="0" y="0"/>
              <a:ext cx="1569300" cy="406500"/>
            </a:xfrm>
            <a:prstGeom prst="roundRect">
              <a:avLst>
                <a:gd fmla="val 16667" name="adj"/>
              </a:avLst>
            </a:prstGeom>
            <a:solidFill>
              <a:srgbClr val="F4F8FF"/>
            </a:solidFill>
            <a:ln>
              <a:noFill/>
            </a:ln>
          </p:spPr>
          <p:txBody>
            <a:bodyPr anchorCtr="0" anchor="t" bIns="66300" lIns="132650" spcFirstLastPara="1" rIns="132650" wrap="square" tIns="663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11"/>
                <a:buFont typeface="Arial"/>
                <a:buNone/>
              </a:pPr>
              <a:r>
                <a:t/>
              </a:r>
              <a:endParaRPr b="0" i="0" sz="261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g3b2e555d742_3_131"/>
            <p:cNvSpPr/>
            <p:nvPr/>
          </p:nvSpPr>
          <p:spPr>
            <a:xfrm>
              <a:off x="0" y="-57150"/>
              <a:ext cx="1569300" cy="4635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73725" lIns="73725" spcFirstLastPara="1" rIns="73725" wrap="square" tIns="73725">
              <a:noAutofit/>
            </a:bodyPr>
            <a:lstStyle/>
            <a:p>
              <a:pPr indent="0" lvl="0" marL="0" marR="0" rtl="0" algn="ctr">
                <a:lnSpc>
                  <a:spcPct val="15555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11"/>
                <a:buFont typeface="Arial"/>
                <a:buNone/>
              </a:pPr>
              <a:r>
                <a:t/>
              </a:r>
              <a:endParaRPr b="0" i="0" sz="261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1" name="Google Shape;351;g3b2e555d742_3_131"/>
          <p:cNvSpPr txBox="1"/>
          <p:nvPr/>
        </p:nvSpPr>
        <p:spPr>
          <a:xfrm>
            <a:off x="1790819" y="6830352"/>
            <a:ext cx="4024800" cy="29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✍️ 일기 작성</a:t>
            </a:r>
            <a:endParaRPr b="1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하루의 감정과 생각을 자유롭게 기록</a:t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날짜를 선택해 오늘의 감정을 글로 작성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형식 제한 없이 입력 가능</a:t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🔧 </a:t>
            </a:r>
            <a:r>
              <a:rPr b="1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구현</a:t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일기 데이터를 DB에 날짜 기준으로 저장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2" name="Google Shape;352;g3b2e555d742_3_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1275" y="2369387"/>
            <a:ext cx="14545449" cy="3636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g3b2fcfcd0f0_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1300" y="1295192"/>
            <a:ext cx="5300407" cy="8026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g3b2fcfcd0f0_2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50609" y="1295192"/>
            <a:ext cx="1490231" cy="8119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g3b2fcfcd0f0_2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59755" y="1176288"/>
            <a:ext cx="7121144" cy="8238925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g3b2fcfcd0f0_2_0"/>
          <p:cNvSpPr txBox="1"/>
          <p:nvPr/>
        </p:nvSpPr>
        <p:spPr>
          <a:xfrm>
            <a:off x="1117500" y="337975"/>
            <a:ext cx="69090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lang="en-US" sz="2600">
                <a:solidFill>
                  <a:srgbClr val="394161"/>
                </a:solidFill>
              </a:rPr>
              <a:t>시연 사례: 이순신,『</a:t>
            </a:r>
            <a:r>
              <a:rPr b="1" lang="en-US" sz="2600">
                <a:solidFill>
                  <a:srgbClr val="394161"/>
                </a:solidFill>
              </a:rPr>
              <a:t>난중일기</a:t>
            </a:r>
            <a:r>
              <a:rPr b="1" lang="en-US" sz="2600">
                <a:solidFill>
                  <a:srgbClr val="394161"/>
                </a:solidFill>
              </a:rPr>
              <a:t> 』</a:t>
            </a:r>
            <a:endParaRPr b="1" sz="2600">
              <a:solidFill>
                <a:srgbClr val="394161"/>
              </a:solidFill>
            </a:endParaRPr>
          </a:p>
          <a:p>
            <a:pPr indent="0" lvl="0" marL="0" marR="0" rtl="0" algn="l">
              <a:lnSpc>
                <a:spcPct val="14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en-US" sz="26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b="1" i="0" sz="26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b2fcfcd0f0_6_7"/>
          <p:cNvSpPr txBox="1"/>
          <p:nvPr/>
        </p:nvSpPr>
        <p:spPr>
          <a:xfrm>
            <a:off x="15777510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g3b2fcfcd0f0_6_7"/>
          <p:cNvSpPr txBox="1"/>
          <p:nvPr/>
        </p:nvSpPr>
        <p:spPr>
          <a:xfrm>
            <a:off x="1269141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g3b2fcfcd0f0_6_7"/>
          <p:cNvSpPr txBox="1"/>
          <p:nvPr/>
        </p:nvSpPr>
        <p:spPr>
          <a:xfrm>
            <a:off x="960942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g3b2fcfcd0f0_6_7"/>
          <p:cNvSpPr txBox="1"/>
          <p:nvPr/>
        </p:nvSpPr>
        <p:spPr>
          <a:xfrm>
            <a:off x="652743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g3b2fcfcd0f0_6_7"/>
          <p:cNvSpPr txBox="1"/>
          <p:nvPr/>
        </p:nvSpPr>
        <p:spPr>
          <a:xfrm>
            <a:off x="1028700" y="688975"/>
            <a:ext cx="1285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g3b2fcfcd0f0_6_7"/>
          <p:cNvSpPr txBox="1"/>
          <p:nvPr/>
        </p:nvSpPr>
        <p:spPr>
          <a:xfrm>
            <a:off x="1028700" y="962025"/>
            <a:ext cx="128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1" lang="en-US" sz="3999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g3b2fcfcd0f0_6_7"/>
          <p:cNvSpPr txBox="1"/>
          <p:nvPr/>
        </p:nvSpPr>
        <p:spPr>
          <a:xfrm>
            <a:off x="993021" y="1714500"/>
            <a:ext cx="519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lang="en-US" sz="2600">
                <a:solidFill>
                  <a:srgbClr val="394161"/>
                </a:solidFill>
              </a:rPr>
              <a:t>화면 설계 (메인 페이지)</a:t>
            </a:r>
            <a:endParaRPr b="1" i="0" sz="26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2" name="Google Shape;372;g3b2fcfcd0f0_6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9800" y="3685100"/>
            <a:ext cx="6428350" cy="5107025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73" name="Google Shape;373;g3b2fcfcd0f0_6_7"/>
          <p:cNvSpPr txBox="1"/>
          <p:nvPr/>
        </p:nvSpPr>
        <p:spPr>
          <a:xfrm>
            <a:off x="2170450" y="5137250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❶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g3b2fcfcd0f0_6_7"/>
          <p:cNvSpPr txBox="1"/>
          <p:nvPr/>
        </p:nvSpPr>
        <p:spPr>
          <a:xfrm>
            <a:off x="1257300" y="6538825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❷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g3b2fcfcd0f0_6_7"/>
          <p:cNvSpPr txBox="1"/>
          <p:nvPr/>
        </p:nvSpPr>
        <p:spPr>
          <a:xfrm>
            <a:off x="1257300" y="7425100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❸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g3b2fcfcd0f0_6_7"/>
          <p:cNvSpPr txBox="1"/>
          <p:nvPr/>
        </p:nvSpPr>
        <p:spPr>
          <a:xfrm>
            <a:off x="11111594" y="3919293"/>
            <a:ext cx="4966522" cy="3662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프로그램의 간단한 소개</a:t>
            </a:r>
            <a:endParaRPr b="1" i="0" sz="2379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g3b2fcfcd0f0_6_7"/>
          <p:cNvSpPr txBox="1"/>
          <p:nvPr/>
        </p:nvSpPr>
        <p:spPr>
          <a:xfrm>
            <a:off x="10413221" y="3979887"/>
            <a:ext cx="524901" cy="3239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01.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g3b2fcfcd0f0_6_7"/>
          <p:cNvSpPr txBox="1"/>
          <p:nvPr/>
        </p:nvSpPr>
        <p:spPr>
          <a:xfrm>
            <a:off x="10413221" y="4686228"/>
            <a:ext cx="524901" cy="3239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02.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g3b2fcfcd0f0_6_7"/>
          <p:cNvSpPr txBox="1"/>
          <p:nvPr/>
        </p:nvSpPr>
        <p:spPr>
          <a:xfrm>
            <a:off x="10413221" y="5337642"/>
            <a:ext cx="524901" cy="3239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03.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80" name="Google Shape;380;g3b2fcfcd0f0_6_7"/>
          <p:cNvCxnSpPr/>
          <p:nvPr/>
        </p:nvCxnSpPr>
        <p:spPr>
          <a:xfrm>
            <a:off x="10109984" y="5860512"/>
            <a:ext cx="5941104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81" name="Google Shape;381;g3b2fcfcd0f0_6_7"/>
          <p:cNvSpPr txBox="1"/>
          <p:nvPr/>
        </p:nvSpPr>
        <p:spPr>
          <a:xfrm>
            <a:off x="11111594" y="5336512"/>
            <a:ext cx="4966522" cy="3662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회원가입 페이지 이동 버튼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82" name="Google Shape;382;g3b2fcfcd0f0_6_7"/>
          <p:cNvCxnSpPr/>
          <p:nvPr/>
        </p:nvCxnSpPr>
        <p:spPr>
          <a:xfrm>
            <a:off x="10109984" y="5147443"/>
            <a:ext cx="5941104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cxnSp>
        <p:nvCxnSpPr>
          <p:cNvPr id="383" name="Google Shape;383;g3b2fcfcd0f0_6_7"/>
          <p:cNvCxnSpPr/>
          <p:nvPr/>
        </p:nvCxnSpPr>
        <p:spPr>
          <a:xfrm>
            <a:off x="10109961" y="4474570"/>
            <a:ext cx="5941104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84" name="Google Shape;384;g3b2fcfcd0f0_6_7"/>
          <p:cNvSpPr txBox="1"/>
          <p:nvPr/>
        </p:nvSpPr>
        <p:spPr>
          <a:xfrm>
            <a:off x="11111594" y="4627903"/>
            <a:ext cx="4966522" cy="3662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로그인 페이지 이동 버튼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b2fcfcd0f0_0_35"/>
          <p:cNvSpPr txBox="1"/>
          <p:nvPr/>
        </p:nvSpPr>
        <p:spPr>
          <a:xfrm>
            <a:off x="15777510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g3b2fcfcd0f0_0_35"/>
          <p:cNvSpPr txBox="1"/>
          <p:nvPr/>
        </p:nvSpPr>
        <p:spPr>
          <a:xfrm>
            <a:off x="1269141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g3b2fcfcd0f0_0_35"/>
          <p:cNvSpPr txBox="1"/>
          <p:nvPr/>
        </p:nvSpPr>
        <p:spPr>
          <a:xfrm>
            <a:off x="960942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g3b2fcfcd0f0_0_35"/>
          <p:cNvSpPr txBox="1"/>
          <p:nvPr/>
        </p:nvSpPr>
        <p:spPr>
          <a:xfrm>
            <a:off x="652743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g3b2fcfcd0f0_0_35"/>
          <p:cNvSpPr txBox="1"/>
          <p:nvPr/>
        </p:nvSpPr>
        <p:spPr>
          <a:xfrm>
            <a:off x="1028700" y="688975"/>
            <a:ext cx="1285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g3b2fcfcd0f0_0_35"/>
          <p:cNvSpPr txBox="1"/>
          <p:nvPr/>
        </p:nvSpPr>
        <p:spPr>
          <a:xfrm>
            <a:off x="1028700" y="962025"/>
            <a:ext cx="128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1" lang="en-US" sz="3999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10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g3b2fcfcd0f0_0_35"/>
          <p:cNvSpPr txBox="1"/>
          <p:nvPr/>
        </p:nvSpPr>
        <p:spPr>
          <a:xfrm>
            <a:off x="993021" y="1714500"/>
            <a:ext cx="519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lang="en-US" sz="2600">
                <a:solidFill>
                  <a:srgbClr val="394161"/>
                </a:solidFill>
              </a:rPr>
              <a:t>화면 설계</a:t>
            </a:r>
            <a:r>
              <a:rPr b="1" lang="en-US" sz="2600">
                <a:solidFill>
                  <a:srgbClr val="394161"/>
                </a:solidFill>
              </a:rPr>
              <a:t> (</a:t>
            </a:r>
            <a:r>
              <a:rPr b="1" lang="en-US" sz="2600">
                <a:solidFill>
                  <a:srgbClr val="394161"/>
                </a:solidFill>
              </a:rPr>
              <a:t>회원가입)</a:t>
            </a:r>
            <a:endParaRPr b="1" i="0" sz="26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6" name="Google Shape;396;g3b2fcfcd0f0_0_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7816" y="3227838"/>
            <a:ext cx="5848350" cy="6029325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97" name="Google Shape;397;g3b2fcfcd0f0_0_35"/>
          <p:cNvSpPr txBox="1"/>
          <p:nvPr/>
        </p:nvSpPr>
        <p:spPr>
          <a:xfrm>
            <a:off x="1774025" y="5513488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❶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g3b2fcfcd0f0_0_35"/>
          <p:cNvSpPr txBox="1"/>
          <p:nvPr/>
        </p:nvSpPr>
        <p:spPr>
          <a:xfrm>
            <a:off x="1774025" y="6485138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❷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g3b2fcfcd0f0_0_35"/>
          <p:cNvSpPr txBox="1"/>
          <p:nvPr/>
        </p:nvSpPr>
        <p:spPr>
          <a:xfrm>
            <a:off x="1798100" y="7545613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❸</a:t>
            </a:r>
            <a:endParaRPr b="1"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g3b2fcfcd0f0_0_35"/>
          <p:cNvSpPr txBox="1"/>
          <p:nvPr/>
        </p:nvSpPr>
        <p:spPr>
          <a:xfrm>
            <a:off x="3052650" y="8377925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❹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Google Shape;401;g3b2fcfcd0f0_0_35"/>
          <p:cNvSpPr txBox="1"/>
          <p:nvPr/>
        </p:nvSpPr>
        <p:spPr>
          <a:xfrm>
            <a:off x="11111594" y="3919293"/>
            <a:ext cx="49665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아이디 작성 박스</a:t>
            </a:r>
            <a:endParaRPr b="1" i="0" sz="2379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g3b2fcfcd0f0_0_35"/>
          <p:cNvSpPr txBox="1"/>
          <p:nvPr/>
        </p:nvSpPr>
        <p:spPr>
          <a:xfrm>
            <a:off x="10413221" y="3979887"/>
            <a:ext cx="525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01.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g3b2fcfcd0f0_0_35"/>
          <p:cNvSpPr txBox="1"/>
          <p:nvPr/>
        </p:nvSpPr>
        <p:spPr>
          <a:xfrm>
            <a:off x="10413221" y="4686228"/>
            <a:ext cx="525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02.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g3b2fcfcd0f0_0_35"/>
          <p:cNvSpPr txBox="1"/>
          <p:nvPr/>
        </p:nvSpPr>
        <p:spPr>
          <a:xfrm>
            <a:off x="10413221" y="5337642"/>
            <a:ext cx="525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03.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5" name="Google Shape;405;g3b2fcfcd0f0_0_35"/>
          <p:cNvCxnSpPr/>
          <p:nvPr/>
        </p:nvCxnSpPr>
        <p:spPr>
          <a:xfrm>
            <a:off x="10109984" y="5860512"/>
            <a:ext cx="5941200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06" name="Google Shape;406;g3b2fcfcd0f0_0_35"/>
          <p:cNvSpPr txBox="1"/>
          <p:nvPr/>
        </p:nvSpPr>
        <p:spPr>
          <a:xfrm>
            <a:off x="11111594" y="5336512"/>
            <a:ext cx="49665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회원가입 버튼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7" name="Google Shape;407;g3b2fcfcd0f0_0_35"/>
          <p:cNvCxnSpPr/>
          <p:nvPr/>
        </p:nvCxnSpPr>
        <p:spPr>
          <a:xfrm>
            <a:off x="10109984" y="5147443"/>
            <a:ext cx="5941200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cxnSp>
        <p:nvCxnSpPr>
          <p:cNvPr id="408" name="Google Shape;408;g3b2fcfcd0f0_0_35"/>
          <p:cNvCxnSpPr/>
          <p:nvPr/>
        </p:nvCxnSpPr>
        <p:spPr>
          <a:xfrm>
            <a:off x="10109961" y="4474570"/>
            <a:ext cx="5941200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09" name="Google Shape;409;g3b2fcfcd0f0_0_35"/>
          <p:cNvSpPr txBox="1"/>
          <p:nvPr/>
        </p:nvSpPr>
        <p:spPr>
          <a:xfrm>
            <a:off x="11111594" y="4627903"/>
            <a:ext cx="49665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패스워드 작성 박스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g3b2fcfcd0f0_0_35"/>
          <p:cNvSpPr txBox="1"/>
          <p:nvPr/>
        </p:nvSpPr>
        <p:spPr>
          <a:xfrm>
            <a:off x="10399758" y="6060492"/>
            <a:ext cx="525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b="1" lang="en-US" sz="2104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1" name="Google Shape;411;g3b2fcfcd0f0_0_35"/>
          <p:cNvCxnSpPr/>
          <p:nvPr/>
        </p:nvCxnSpPr>
        <p:spPr>
          <a:xfrm>
            <a:off x="10096521" y="6583362"/>
            <a:ext cx="5941200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12" name="Google Shape;412;g3b2fcfcd0f0_0_35"/>
          <p:cNvSpPr txBox="1"/>
          <p:nvPr/>
        </p:nvSpPr>
        <p:spPr>
          <a:xfrm>
            <a:off x="11098132" y="6059362"/>
            <a:ext cx="49665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로그인 페이지 이동 버튼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3b2fcfcd0f0_6_50"/>
          <p:cNvSpPr txBox="1"/>
          <p:nvPr/>
        </p:nvSpPr>
        <p:spPr>
          <a:xfrm>
            <a:off x="15777510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g3b2fcfcd0f0_6_50"/>
          <p:cNvSpPr txBox="1"/>
          <p:nvPr/>
        </p:nvSpPr>
        <p:spPr>
          <a:xfrm>
            <a:off x="1269141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g3b2fcfcd0f0_6_50"/>
          <p:cNvSpPr txBox="1"/>
          <p:nvPr/>
        </p:nvSpPr>
        <p:spPr>
          <a:xfrm>
            <a:off x="960942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g3b2fcfcd0f0_6_50"/>
          <p:cNvSpPr txBox="1"/>
          <p:nvPr/>
        </p:nvSpPr>
        <p:spPr>
          <a:xfrm>
            <a:off x="652743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g3b2fcfcd0f0_6_50"/>
          <p:cNvSpPr txBox="1"/>
          <p:nvPr/>
        </p:nvSpPr>
        <p:spPr>
          <a:xfrm>
            <a:off x="1028700" y="688975"/>
            <a:ext cx="1285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g3b2fcfcd0f0_6_50"/>
          <p:cNvSpPr txBox="1"/>
          <p:nvPr/>
        </p:nvSpPr>
        <p:spPr>
          <a:xfrm>
            <a:off x="1028700" y="962025"/>
            <a:ext cx="128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1" lang="en-US" sz="3999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11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g3b2fcfcd0f0_6_50"/>
          <p:cNvSpPr txBox="1"/>
          <p:nvPr/>
        </p:nvSpPr>
        <p:spPr>
          <a:xfrm>
            <a:off x="993021" y="1714500"/>
            <a:ext cx="519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lang="en-US" sz="2600">
                <a:solidFill>
                  <a:srgbClr val="394161"/>
                </a:solidFill>
              </a:rPr>
              <a:t>화면 설계</a:t>
            </a:r>
            <a:r>
              <a:rPr b="1" lang="en-US" sz="2600">
                <a:solidFill>
                  <a:srgbClr val="394161"/>
                </a:solidFill>
              </a:rPr>
              <a:t> (</a:t>
            </a:r>
            <a:r>
              <a:rPr b="1" lang="en-US" sz="2600">
                <a:solidFill>
                  <a:srgbClr val="394161"/>
                </a:solidFill>
              </a:rPr>
              <a:t>로그인)</a:t>
            </a:r>
            <a:endParaRPr b="1" i="0" sz="26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4" name="Google Shape;424;g3b2fcfcd0f0_6_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9774" y="3211913"/>
            <a:ext cx="5838825" cy="600075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25" name="Google Shape;425;g3b2fcfcd0f0_6_50"/>
          <p:cNvSpPr txBox="1"/>
          <p:nvPr/>
        </p:nvSpPr>
        <p:spPr>
          <a:xfrm>
            <a:off x="1866200" y="5421313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❶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6" name="Google Shape;426;g3b2fcfcd0f0_6_50"/>
          <p:cNvSpPr txBox="1"/>
          <p:nvPr/>
        </p:nvSpPr>
        <p:spPr>
          <a:xfrm>
            <a:off x="1866200" y="6392963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❷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g3b2fcfcd0f0_6_50"/>
          <p:cNvSpPr txBox="1"/>
          <p:nvPr/>
        </p:nvSpPr>
        <p:spPr>
          <a:xfrm>
            <a:off x="1890275" y="7453438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❸</a:t>
            </a:r>
            <a:endParaRPr b="1"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g3b2fcfcd0f0_6_50"/>
          <p:cNvSpPr txBox="1"/>
          <p:nvPr/>
        </p:nvSpPr>
        <p:spPr>
          <a:xfrm>
            <a:off x="3366950" y="8230425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❹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9" name="Google Shape;429;g3b2fcfcd0f0_6_50"/>
          <p:cNvSpPr txBox="1"/>
          <p:nvPr/>
        </p:nvSpPr>
        <p:spPr>
          <a:xfrm>
            <a:off x="11111594" y="3919293"/>
            <a:ext cx="49665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아이디 작성 박스</a:t>
            </a:r>
            <a:endParaRPr b="1" i="0" sz="2379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g3b2fcfcd0f0_6_50"/>
          <p:cNvSpPr txBox="1"/>
          <p:nvPr/>
        </p:nvSpPr>
        <p:spPr>
          <a:xfrm>
            <a:off x="10413221" y="3979887"/>
            <a:ext cx="525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01.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g3b2fcfcd0f0_6_50"/>
          <p:cNvSpPr txBox="1"/>
          <p:nvPr/>
        </p:nvSpPr>
        <p:spPr>
          <a:xfrm>
            <a:off x="10413221" y="4686228"/>
            <a:ext cx="525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02.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g3b2fcfcd0f0_6_50"/>
          <p:cNvSpPr txBox="1"/>
          <p:nvPr/>
        </p:nvSpPr>
        <p:spPr>
          <a:xfrm>
            <a:off x="10413221" y="5337642"/>
            <a:ext cx="525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03.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3" name="Google Shape;433;g3b2fcfcd0f0_6_50"/>
          <p:cNvCxnSpPr/>
          <p:nvPr/>
        </p:nvCxnSpPr>
        <p:spPr>
          <a:xfrm>
            <a:off x="10109984" y="5860512"/>
            <a:ext cx="5941200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34" name="Google Shape;434;g3b2fcfcd0f0_6_50"/>
          <p:cNvSpPr txBox="1"/>
          <p:nvPr/>
        </p:nvSpPr>
        <p:spPr>
          <a:xfrm>
            <a:off x="11111594" y="5336512"/>
            <a:ext cx="49665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로그인</a:t>
            </a:r>
            <a:r>
              <a:rPr b="1" lang="en-US" sz="2379">
                <a:solidFill>
                  <a:srgbClr val="394161"/>
                </a:solidFill>
              </a:rPr>
              <a:t> 버튼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5" name="Google Shape;435;g3b2fcfcd0f0_6_50"/>
          <p:cNvCxnSpPr/>
          <p:nvPr/>
        </p:nvCxnSpPr>
        <p:spPr>
          <a:xfrm>
            <a:off x="10109984" y="5147443"/>
            <a:ext cx="5941200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cxnSp>
        <p:nvCxnSpPr>
          <p:cNvPr id="436" name="Google Shape;436;g3b2fcfcd0f0_6_50"/>
          <p:cNvCxnSpPr/>
          <p:nvPr/>
        </p:nvCxnSpPr>
        <p:spPr>
          <a:xfrm>
            <a:off x="10109961" y="4474570"/>
            <a:ext cx="5941200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37" name="Google Shape;437;g3b2fcfcd0f0_6_50"/>
          <p:cNvSpPr txBox="1"/>
          <p:nvPr/>
        </p:nvSpPr>
        <p:spPr>
          <a:xfrm>
            <a:off x="11111594" y="4627903"/>
            <a:ext cx="49665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패스워드 작성 박스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g3b2fcfcd0f0_6_50"/>
          <p:cNvSpPr txBox="1"/>
          <p:nvPr/>
        </p:nvSpPr>
        <p:spPr>
          <a:xfrm>
            <a:off x="10399758" y="6060492"/>
            <a:ext cx="525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b="1" lang="en-US" sz="2104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9" name="Google Shape;439;g3b2fcfcd0f0_6_50"/>
          <p:cNvCxnSpPr/>
          <p:nvPr/>
        </p:nvCxnSpPr>
        <p:spPr>
          <a:xfrm>
            <a:off x="10096521" y="6583362"/>
            <a:ext cx="5941200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0" name="Google Shape;440;g3b2fcfcd0f0_6_50"/>
          <p:cNvSpPr txBox="1"/>
          <p:nvPr/>
        </p:nvSpPr>
        <p:spPr>
          <a:xfrm>
            <a:off x="11098132" y="6059362"/>
            <a:ext cx="49665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회원가입</a:t>
            </a:r>
            <a:r>
              <a:rPr b="1" lang="en-US" sz="2379">
                <a:solidFill>
                  <a:srgbClr val="394161"/>
                </a:solidFill>
              </a:rPr>
              <a:t> 페이지 이동 버튼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3b2fcfcd0f0_0_47"/>
          <p:cNvSpPr txBox="1"/>
          <p:nvPr/>
        </p:nvSpPr>
        <p:spPr>
          <a:xfrm>
            <a:off x="15777510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g3b2fcfcd0f0_0_47"/>
          <p:cNvSpPr txBox="1"/>
          <p:nvPr/>
        </p:nvSpPr>
        <p:spPr>
          <a:xfrm>
            <a:off x="1269141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g3b2fcfcd0f0_0_47"/>
          <p:cNvSpPr txBox="1"/>
          <p:nvPr/>
        </p:nvSpPr>
        <p:spPr>
          <a:xfrm>
            <a:off x="960942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g3b2fcfcd0f0_0_47"/>
          <p:cNvSpPr txBox="1"/>
          <p:nvPr/>
        </p:nvSpPr>
        <p:spPr>
          <a:xfrm>
            <a:off x="652743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g3b2fcfcd0f0_0_47"/>
          <p:cNvSpPr txBox="1"/>
          <p:nvPr/>
        </p:nvSpPr>
        <p:spPr>
          <a:xfrm>
            <a:off x="1028700" y="688975"/>
            <a:ext cx="1285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g3b2fcfcd0f0_0_47"/>
          <p:cNvSpPr txBox="1"/>
          <p:nvPr/>
        </p:nvSpPr>
        <p:spPr>
          <a:xfrm>
            <a:off x="1028700" y="962025"/>
            <a:ext cx="128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1" lang="en-US" sz="3999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12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g3b2fcfcd0f0_0_47"/>
          <p:cNvSpPr txBox="1"/>
          <p:nvPr/>
        </p:nvSpPr>
        <p:spPr>
          <a:xfrm>
            <a:off x="993021" y="1714500"/>
            <a:ext cx="519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lang="en-US" sz="2600">
                <a:solidFill>
                  <a:srgbClr val="394161"/>
                </a:solidFill>
              </a:rPr>
              <a:t>화면 설계</a:t>
            </a:r>
            <a:r>
              <a:rPr b="1" lang="en-US" sz="2600">
                <a:solidFill>
                  <a:srgbClr val="394161"/>
                </a:solidFill>
              </a:rPr>
              <a:t> (</a:t>
            </a:r>
            <a:r>
              <a:rPr b="1" lang="en-US" sz="2600">
                <a:solidFill>
                  <a:srgbClr val="394161"/>
                </a:solidFill>
              </a:rPr>
              <a:t>일기 리스트)</a:t>
            </a:r>
            <a:endParaRPr b="1" i="0" sz="26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2" name="Google Shape;452;g3b2fcfcd0f0_0_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550" y="2487525"/>
            <a:ext cx="4402576" cy="3716551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53" name="Google Shape;453;g3b2fcfcd0f0_0_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0750" y="3266188"/>
            <a:ext cx="5193000" cy="6017286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54" name="Google Shape;454;g3b2fcfcd0f0_0_47"/>
          <p:cNvSpPr txBox="1"/>
          <p:nvPr/>
        </p:nvSpPr>
        <p:spPr>
          <a:xfrm>
            <a:off x="12027519" y="3811468"/>
            <a:ext cx="49665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최근 5일의 감정 분석 결과 그래프</a:t>
            </a:r>
            <a:endParaRPr b="1" i="0" sz="2379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g3b2fcfcd0f0_0_47"/>
          <p:cNvSpPr txBox="1"/>
          <p:nvPr/>
        </p:nvSpPr>
        <p:spPr>
          <a:xfrm>
            <a:off x="11329146" y="3872062"/>
            <a:ext cx="525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01.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g3b2fcfcd0f0_0_47"/>
          <p:cNvSpPr txBox="1"/>
          <p:nvPr/>
        </p:nvSpPr>
        <p:spPr>
          <a:xfrm>
            <a:off x="11329146" y="4578403"/>
            <a:ext cx="525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02.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g3b2fcfcd0f0_0_47"/>
          <p:cNvSpPr txBox="1"/>
          <p:nvPr/>
        </p:nvSpPr>
        <p:spPr>
          <a:xfrm>
            <a:off x="11329146" y="5229817"/>
            <a:ext cx="525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03.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58" name="Google Shape;458;g3b2fcfcd0f0_0_47"/>
          <p:cNvCxnSpPr/>
          <p:nvPr/>
        </p:nvCxnSpPr>
        <p:spPr>
          <a:xfrm>
            <a:off x="11025909" y="5752687"/>
            <a:ext cx="5941200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59" name="Google Shape;459;g3b2fcfcd0f0_0_47"/>
          <p:cNvSpPr txBox="1"/>
          <p:nvPr/>
        </p:nvSpPr>
        <p:spPr>
          <a:xfrm>
            <a:off x="12027519" y="5228687"/>
            <a:ext cx="49665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일기 내용 기반 감정</a:t>
            </a:r>
            <a:r>
              <a:rPr b="1" lang="en-US" sz="2379">
                <a:solidFill>
                  <a:srgbClr val="394161"/>
                </a:solidFill>
              </a:rPr>
              <a:t> 분석 태그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60" name="Google Shape;460;g3b2fcfcd0f0_0_47"/>
          <p:cNvCxnSpPr/>
          <p:nvPr/>
        </p:nvCxnSpPr>
        <p:spPr>
          <a:xfrm>
            <a:off x="11025909" y="5039618"/>
            <a:ext cx="5941200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cxnSp>
        <p:nvCxnSpPr>
          <p:cNvPr id="461" name="Google Shape;461;g3b2fcfcd0f0_0_47"/>
          <p:cNvCxnSpPr/>
          <p:nvPr/>
        </p:nvCxnSpPr>
        <p:spPr>
          <a:xfrm>
            <a:off x="11025886" y="4366745"/>
            <a:ext cx="5941200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62" name="Google Shape;462;g3b2fcfcd0f0_0_47"/>
          <p:cNvSpPr txBox="1"/>
          <p:nvPr/>
        </p:nvSpPr>
        <p:spPr>
          <a:xfrm>
            <a:off x="12027519" y="4520078"/>
            <a:ext cx="49665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지난 일기 리스트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g3b2fcfcd0f0_0_47"/>
          <p:cNvSpPr txBox="1"/>
          <p:nvPr/>
        </p:nvSpPr>
        <p:spPr>
          <a:xfrm>
            <a:off x="11315683" y="5952667"/>
            <a:ext cx="525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b="1" lang="en-US" sz="2104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64" name="Google Shape;464;g3b2fcfcd0f0_0_47"/>
          <p:cNvCxnSpPr/>
          <p:nvPr/>
        </p:nvCxnSpPr>
        <p:spPr>
          <a:xfrm>
            <a:off x="11012446" y="6475537"/>
            <a:ext cx="5941200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65" name="Google Shape;465;g3b2fcfcd0f0_0_47"/>
          <p:cNvSpPr txBox="1"/>
          <p:nvPr/>
        </p:nvSpPr>
        <p:spPr>
          <a:xfrm>
            <a:off x="12014057" y="5951537"/>
            <a:ext cx="49665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사용자가 작성한 일기 내용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g3b2fcfcd0f0_0_47"/>
          <p:cNvSpPr txBox="1"/>
          <p:nvPr/>
        </p:nvSpPr>
        <p:spPr>
          <a:xfrm>
            <a:off x="817075" y="3266188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❶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7" name="Google Shape;467;g3b2fcfcd0f0_0_47"/>
          <p:cNvSpPr txBox="1"/>
          <p:nvPr/>
        </p:nvSpPr>
        <p:spPr>
          <a:xfrm>
            <a:off x="5230750" y="3255788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❷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8" name="Google Shape;468;g3b2fcfcd0f0_0_47"/>
          <p:cNvSpPr txBox="1"/>
          <p:nvPr/>
        </p:nvSpPr>
        <p:spPr>
          <a:xfrm>
            <a:off x="9250325" y="3371363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❸</a:t>
            </a:r>
            <a:endParaRPr b="1"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9" name="Google Shape;469;g3b2fcfcd0f0_0_47"/>
          <p:cNvSpPr txBox="1"/>
          <p:nvPr/>
        </p:nvSpPr>
        <p:spPr>
          <a:xfrm>
            <a:off x="5536050" y="3966550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❹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0" name="Google Shape;470;g3b2fcfcd0f0_0_47"/>
          <p:cNvSpPr txBox="1"/>
          <p:nvPr/>
        </p:nvSpPr>
        <p:spPr>
          <a:xfrm>
            <a:off x="5536050" y="4677300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❺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g3b2fcfcd0f0_0_47"/>
          <p:cNvSpPr txBox="1"/>
          <p:nvPr/>
        </p:nvSpPr>
        <p:spPr>
          <a:xfrm>
            <a:off x="11315683" y="6634367"/>
            <a:ext cx="525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b="1" lang="en-US" sz="2104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72" name="Google Shape;472;g3b2fcfcd0f0_0_47"/>
          <p:cNvCxnSpPr/>
          <p:nvPr/>
        </p:nvCxnSpPr>
        <p:spPr>
          <a:xfrm>
            <a:off x="11012446" y="7157237"/>
            <a:ext cx="5941200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73" name="Google Shape;473;g3b2fcfcd0f0_0_47"/>
          <p:cNvSpPr txBox="1"/>
          <p:nvPr/>
        </p:nvSpPr>
        <p:spPr>
          <a:xfrm>
            <a:off x="12014057" y="6633237"/>
            <a:ext cx="49665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감정 분석 문구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3b2fcfcd0f0_0_62"/>
          <p:cNvSpPr txBox="1"/>
          <p:nvPr/>
        </p:nvSpPr>
        <p:spPr>
          <a:xfrm>
            <a:off x="15777510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g3b2fcfcd0f0_0_62"/>
          <p:cNvSpPr txBox="1"/>
          <p:nvPr/>
        </p:nvSpPr>
        <p:spPr>
          <a:xfrm>
            <a:off x="1269141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g3b2fcfcd0f0_0_62"/>
          <p:cNvSpPr txBox="1"/>
          <p:nvPr/>
        </p:nvSpPr>
        <p:spPr>
          <a:xfrm>
            <a:off x="960942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Google Shape;481;g3b2fcfcd0f0_0_62"/>
          <p:cNvSpPr txBox="1"/>
          <p:nvPr/>
        </p:nvSpPr>
        <p:spPr>
          <a:xfrm>
            <a:off x="652743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g3b2fcfcd0f0_0_62"/>
          <p:cNvSpPr txBox="1"/>
          <p:nvPr/>
        </p:nvSpPr>
        <p:spPr>
          <a:xfrm>
            <a:off x="1028700" y="688975"/>
            <a:ext cx="1285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g3b2fcfcd0f0_0_62"/>
          <p:cNvSpPr txBox="1"/>
          <p:nvPr/>
        </p:nvSpPr>
        <p:spPr>
          <a:xfrm>
            <a:off x="1028700" y="962025"/>
            <a:ext cx="128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1" lang="en-US" sz="3999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13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g3b2fcfcd0f0_0_62"/>
          <p:cNvSpPr txBox="1"/>
          <p:nvPr/>
        </p:nvSpPr>
        <p:spPr>
          <a:xfrm>
            <a:off x="993021" y="1714500"/>
            <a:ext cx="519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lang="en-US" sz="2600">
                <a:solidFill>
                  <a:srgbClr val="394161"/>
                </a:solidFill>
              </a:rPr>
              <a:t>화면 설계</a:t>
            </a:r>
            <a:r>
              <a:rPr b="1" lang="en-US" sz="2600">
                <a:solidFill>
                  <a:srgbClr val="394161"/>
                </a:solidFill>
              </a:rPr>
              <a:t> (일기 </a:t>
            </a:r>
            <a:r>
              <a:rPr b="1" lang="en-US" sz="2600">
                <a:solidFill>
                  <a:srgbClr val="394161"/>
                </a:solidFill>
              </a:rPr>
              <a:t>작성</a:t>
            </a:r>
            <a:r>
              <a:rPr b="1" lang="en-US" sz="2600">
                <a:solidFill>
                  <a:srgbClr val="394161"/>
                </a:solidFill>
              </a:rPr>
              <a:t>)</a:t>
            </a:r>
            <a:endParaRPr b="1" i="0" sz="26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5" name="Google Shape;485;g3b2fcfcd0f0_0_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9775" y="3211925"/>
            <a:ext cx="5697500" cy="5928344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86" name="Google Shape;486;g3b2fcfcd0f0_0_62"/>
          <p:cNvSpPr txBox="1"/>
          <p:nvPr/>
        </p:nvSpPr>
        <p:spPr>
          <a:xfrm>
            <a:off x="1846550" y="4280763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❶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7" name="Google Shape;487;g3b2fcfcd0f0_0_62"/>
          <p:cNvSpPr txBox="1"/>
          <p:nvPr/>
        </p:nvSpPr>
        <p:spPr>
          <a:xfrm>
            <a:off x="1846550" y="5319538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❷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8" name="Google Shape;488;g3b2fcfcd0f0_0_62"/>
          <p:cNvSpPr txBox="1"/>
          <p:nvPr/>
        </p:nvSpPr>
        <p:spPr>
          <a:xfrm>
            <a:off x="1954800" y="7856788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❸</a:t>
            </a:r>
            <a:endParaRPr b="1"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9" name="Google Shape;489;g3b2fcfcd0f0_0_62"/>
          <p:cNvSpPr txBox="1"/>
          <p:nvPr/>
        </p:nvSpPr>
        <p:spPr>
          <a:xfrm>
            <a:off x="4392450" y="7856800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❹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0" name="Google Shape;490;g3b2fcfcd0f0_0_62"/>
          <p:cNvSpPr txBox="1"/>
          <p:nvPr/>
        </p:nvSpPr>
        <p:spPr>
          <a:xfrm>
            <a:off x="11111594" y="3919293"/>
            <a:ext cx="49665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작성의 기준이 되는 날짜</a:t>
            </a:r>
            <a:endParaRPr b="1" i="0" sz="2379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g3b2fcfcd0f0_0_62"/>
          <p:cNvSpPr txBox="1"/>
          <p:nvPr/>
        </p:nvSpPr>
        <p:spPr>
          <a:xfrm>
            <a:off x="10413221" y="3979887"/>
            <a:ext cx="525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01.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g3b2fcfcd0f0_0_62"/>
          <p:cNvSpPr txBox="1"/>
          <p:nvPr/>
        </p:nvSpPr>
        <p:spPr>
          <a:xfrm>
            <a:off x="10413221" y="4686228"/>
            <a:ext cx="525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02.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g3b2fcfcd0f0_0_62"/>
          <p:cNvSpPr txBox="1"/>
          <p:nvPr/>
        </p:nvSpPr>
        <p:spPr>
          <a:xfrm>
            <a:off x="10413221" y="5337642"/>
            <a:ext cx="525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03.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94" name="Google Shape;494;g3b2fcfcd0f0_0_62"/>
          <p:cNvCxnSpPr/>
          <p:nvPr/>
        </p:nvCxnSpPr>
        <p:spPr>
          <a:xfrm>
            <a:off x="10109984" y="5860512"/>
            <a:ext cx="5941200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95" name="Google Shape;495;g3b2fcfcd0f0_0_62"/>
          <p:cNvSpPr txBox="1"/>
          <p:nvPr/>
        </p:nvSpPr>
        <p:spPr>
          <a:xfrm>
            <a:off x="11111594" y="5336512"/>
            <a:ext cx="49665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일기 리스트 페이지로 이동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96" name="Google Shape;496;g3b2fcfcd0f0_0_62"/>
          <p:cNvCxnSpPr/>
          <p:nvPr/>
        </p:nvCxnSpPr>
        <p:spPr>
          <a:xfrm>
            <a:off x="10109984" y="5147443"/>
            <a:ext cx="5941200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cxnSp>
        <p:nvCxnSpPr>
          <p:cNvPr id="497" name="Google Shape;497;g3b2fcfcd0f0_0_62"/>
          <p:cNvCxnSpPr/>
          <p:nvPr/>
        </p:nvCxnSpPr>
        <p:spPr>
          <a:xfrm>
            <a:off x="10109961" y="4474570"/>
            <a:ext cx="5941200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98" name="Google Shape;498;g3b2fcfcd0f0_0_62"/>
          <p:cNvSpPr txBox="1"/>
          <p:nvPr/>
        </p:nvSpPr>
        <p:spPr>
          <a:xfrm>
            <a:off x="11111594" y="4627903"/>
            <a:ext cx="49665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일기 본문 작성란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g3b2fcfcd0f0_0_62"/>
          <p:cNvSpPr txBox="1"/>
          <p:nvPr/>
        </p:nvSpPr>
        <p:spPr>
          <a:xfrm>
            <a:off x="10399758" y="6060492"/>
            <a:ext cx="525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b="1" lang="en-US" sz="2104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0" name="Google Shape;500;g3b2fcfcd0f0_0_62"/>
          <p:cNvCxnSpPr/>
          <p:nvPr/>
        </p:nvCxnSpPr>
        <p:spPr>
          <a:xfrm>
            <a:off x="10096521" y="6583362"/>
            <a:ext cx="5941200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01" name="Google Shape;501;g3b2fcfcd0f0_0_62"/>
          <p:cNvSpPr txBox="1"/>
          <p:nvPr/>
        </p:nvSpPr>
        <p:spPr>
          <a:xfrm>
            <a:off x="11098132" y="6059362"/>
            <a:ext cx="49665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일기 작성 완료 및 AI 분석 받기 버튼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g3b2e555d742_3_0"/>
          <p:cNvPicPr preferRelativeResize="0"/>
          <p:nvPr/>
        </p:nvPicPr>
        <p:blipFill rotWithShape="1">
          <a:blip r:embed="rId3">
            <a:alphaModFix/>
          </a:blip>
          <a:srcRect b="0" l="0" r="0" t="16394"/>
          <a:stretch/>
        </p:blipFill>
        <p:spPr>
          <a:xfrm>
            <a:off x="2831863" y="2781298"/>
            <a:ext cx="12624276" cy="472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3b2fcfcd0f0_6_64"/>
          <p:cNvSpPr txBox="1"/>
          <p:nvPr/>
        </p:nvSpPr>
        <p:spPr>
          <a:xfrm>
            <a:off x="15777510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g3b2fcfcd0f0_6_64"/>
          <p:cNvSpPr txBox="1"/>
          <p:nvPr/>
        </p:nvSpPr>
        <p:spPr>
          <a:xfrm>
            <a:off x="1269141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g3b2fcfcd0f0_6_64"/>
          <p:cNvSpPr txBox="1"/>
          <p:nvPr/>
        </p:nvSpPr>
        <p:spPr>
          <a:xfrm>
            <a:off x="960942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g3b2fcfcd0f0_6_64"/>
          <p:cNvSpPr txBox="1"/>
          <p:nvPr/>
        </p:nvSpPr>
        <p:spPr>
          <a:xfrm>
            <a:off x="652743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g3b2fcfcd0f0_6_64"/>
          <p:cNvSpPr txBox="1"/>
          <p:nvPr/>
        </p:nvSpPr>
        <p:spPr>
          <a:xfrm>
            <a:off x="1028700" y="688975"/>
            <a:ext cx="1285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g3b2fcfcd0f0_6_64"/>
          <p:cNvSpPr txBox="1"/>
          <p:nvPr/>
        </p:nvSpPr>
        <p:spPr>
          <a:xfrm>
            <a:off x="1028700" y="962025"/>
            <a:ext cx="128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1" lang="en-US" sz="3999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14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g3b2fcfcd0f0_6_64"/>
          <p:cNvSpPr txBox="1"/>
          <p:nvPr/>
        </p:nvSpPr>
        <p:spPr>
          <a:xfrm>
            <a:off x="993021" y="1714500"/>
            <a:ext cx="519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lang="en-US" sz="2600">
                <a:solidFill>
                  <a:srgbClr val="394161"/>
                </a:solidFill>
              </a:rPr>
              <a:t>화면 설계</a:t>
            </a:r>
            <a:r>
              <a:rPr b="1" lang="en-US" sz="2600">
                <a:solidFill>
                  <a:srgbClr val="394161"/>
                </a:solidFill>
              </a:rPr>
              <a:t> (</a:t>
            </a:r>
            <a:r>
              <a:rPr b="1" lang="en-US" sz="2600">
                <a:solidFill>
                  <a:srgbClr val="394161"/>
                </a:solidFill>
              </a:rPr>
              <a:t>일기 분석 결과</a:t>
            </a:r>
            <a:r>
              <a:rPr b="1" lang="en-US" sz="2600">
                <a:solidFill>
                  <a:srgbClr val="394161"/>
                </a:solidFill>
              </a:rPr>
              <a:t>)</a:t>
            </a:r>
            <a:endParaRPr b="1" i="0" sz="26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3" name="Google Shape;513;g3b2fcfcd0f0_6_64"/>
          <p:cNvPicPr preferRelativeResize="0"/>
          <p:nvPr/>
        </p:nvPicPr>
        <p:blipFill rotWithShape="1">
          <a:blip r:embed="rId3">
            <a:alphaModFix/>
          </a:blip>
          <a:srcRect b="2813" l="29249" r="29178" t="11416"/>
          <a:stretch/>
        </p:blipFill>
        <p:spPr>
          <a:xfrm>
            <a:off x="1749785" y="3211925"/>
            <a:ext cx="5536866" cy="5928351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14" name="Google Shape;514;g3b2fcfcd0f0_6_64"/>
          <p:cNvSpPr txBox="1"/>
          <p:nvPr/>
        </p:nvSpPr>
        <p:spPr>
          <a:xfrm>
            <a:off x="1920175" y="5247063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❶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g3b2fcfcd0f0_6_64"/>
          <p:cNvSpPr txBox="1"/>
          <p:nvPr/>
        </p:nvSpPr>
        <p:spPr>
          <a:xfrm>
            <a:off x="1920175" y="6465288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❷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6" name="Google Shape;516;g3b2fcfcd0f0_6_64"/>
          <p:cNvSpPr txBox="1"/>
          <p:nvPr/>
        </p:nvSpPr>
        <p:spPr>
          <a:xfrm>
            <a:off x="1920175" y="7856788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❸</a:t>
            </a:r>
            <a:endParaRPr b="1"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7" name="Google Shape;517;g3b2fcfcd0f0_6_64"/>
          <p:cNvSpPr txBox="1"/>
          <p:nvPr/>
        </p:nvSpPr>
        <p:spPr>
          <a:xfrm>
            <a:off x="4277425" y="7856800"/>
            <a:ext cx="3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❹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8" name="Google Shape;518;g3b2fcfcd0f0_6_64"/>
          <p:cNvSpPr txBox="1"/>
          <p:nvPr/>
        </p:nvSpPr>
        <p:spPr>
          <a:xfrm>
            <a:off x="11111594" y="3919293"/>
            <a:ext cx="49665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일기 내용 기반 감정 분석 태그</a:t>
            </a:r>
            <a:endParaRPr b="1" i="0" sz="2379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g3b2fcfcd0f0_6_64"/>
          <p:cNvSpPr txBox="1"/>
          <p:nvPr/>
        </p:nvSpPr>
        <p:spPr>
          <a:xfrm>
            <a:off x="10413221" y="3979887"/>
            <a:ext cx="525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01.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g3b2fcfcd0f0_6_64"/>
          <p:cNvSpPr txBox="1"/>
          <p:nvPr/>
        </p:nvSpPr>
        <p:spPr>
          <a:xfrm>
            <a:off x="10413221" y="4686228"/>
            <a:ext cx="525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02.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Google Shape;521;g3b2fcfcd0f0_6_64"/>
          <p:cNvSpPr txBox="1"/>
          <p:nvPr/>
        </p:nvSpPr>
        <p:spPr>
          <a:xfrm>
            <a:off x="10413221" y="5337642"/>
            <a:ext cx="525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03.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2" name="Google Shape;522;g3b2fcfcd0f0_6_64"/>
          <p:cNvCxnSpPr/>
          <p:nvPr/>
        </p:nvCxnSpPr>
        <p:spPr>
          <a:xfrm>
            <a:off x="10109984" y="5860512"/>
            <a:ext cx="5941200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23" name="Google Shape;523;g3b2fcfcd0f0_6_64"/>
          <p:cNvSpPr txBox="1"/>
          <p:nvPr/>
        </p:nvSpPr>
        <p:spPr>
          <a:xfrm>
            <a:off x="11111594" y="5336512"/>
            <a:ext cx="49665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일기 </a:t>
            </a:r>
            <a:r>
              <a:rPr b="1" lang="en-US" sz="2379">
                <a:solidFill>
                  <a:srgbClr val="394161"/>
                </a:solidFill>
              </a:rPr>
              <a:t>작성</a:t>
            </a:r>
            <a:r>
              <a:rPr b="1" lang="en-US" sz="2379">
                <a:solidFill>
                  <a:srgbClr val="394161"/>
                </a:solidFill>
              </a:rPr>
              <a:t> 페이지로 이동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4" name="Google Shape;524;g3b2fcfcd0f0_6_64"/>
          <p:cNvCxnSpPr/>
          <p:nvPr/>
        </p:nvCxnSpPr>
        <p:spPr>
          <a:xfrm>
            <a:off x="10109984" y="5147443"/>
            <a:ext cx="5941200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cxnSp>
        <p:nvCxnSpPr>
          <p:cNvPr id="525" name="Google Shape;525;g3b2fcfcd0f0_6_64"/>
          <p:cNvCxnSpPr/>
          <p:nvPr/>
        </p:nvCxnSpPr>
        <p:spPr>
          <a:xfrm>
            <a:off x="10109961" y="4474570"/>
            <a:ext cx="5941200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26" name="Google Shape;526;g3b2fcfcd0f0_6_64"/>
          <p:cNvSpPr txBox="1"/>
          <p:nvPr/>
        </p:nvSpPr>
        <p:spPr>
          <a:xfrm>
            <a:off x="11111594" y="4627903"/>
            <a:ext cx="49665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감정 분석 문구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Google Shape;527;g3b2fcfcd0f0_6_64"/>
          <p:cNvSpPr txBox="1"/>
          <p:nvPr/>
        </p:nvSpPr>
        <p:spPr>
          <a:xfrm>
            <a:off x="10399758" y="6060492"/>
            <a:ext cx="525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5"/>
              <a:buFont typeface="Arial"/>
              <a:buNone/>
            </a:pP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b="1" lang="en-US" sz="2104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b="1" i="0" lang="en-US" sz="2104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8" name="Google Shape;528;g3b2fcfcd0f0_6_64"/>
          <p:cNvCxnSpPr/>
          <p:nvPr/>
        </p:nvCxnSpPr>
        <p:spPr>
          <a:xfrm>
            <a:off x="10096521" y="6583362"/>
            <a:ext cx="5941200" cy="0"/>
          </a:xfrm>
          <a:prstGeom prst="straightConnector1">
            <a:avLst/>
          </a:prstGeom>
          <a:noFill/>
          <a:ln cap="flat" cmpd="sng" w="17425">
            <a:solidFill>
              <a:srgbClr val="09438A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29" name="Google Shape;529;g3b2fcfcd0f0_6_64"/>
          <p:cNvSpPr txBox="1"/>
          <p:nvPr/>
        </p:nvSpPr>
        <p:spPr>
          <a:xfrm>
            <a:off x="11098132" y="6059362"/>
            <a:ext cx="49665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79"/>
              <a:buFont typeface="Arial"/>
              <a:buNone/>
            </a:pPr>
            <a:r>
              <a:rPr b="1" lang="en-US" sz="2379">
                <a:solidFill>
                  <a:srgbClr val="394161"/>
                </a:solidFill>
              </a:rPr>
              <a:t>일기 목록 페이지로 이동</a:t>
            </a:r>
            <a:endParaRPr b="0" i="0" sz="1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3b2e555d742_4_33"/>
          <p:cNvSpPr txBox="1"/>
          <p:nvPr/>
        </p:nvSpPr>
        <p:spPr>
          <a:xfrm>
            <a:off x="15777510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g3b2e555d742_4_33"/>
          <p:cNvSpPr txBox="1"/>
          <p:nvPr/>
        </p:nvSpPr>
        <p:spPr>
          <a:xfrm>
            <a:off x="1269141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g3b2e555d742_4_33"/>
          <p:cNvSpPr txBox="1"/>
          <p:nvPr/>
        </p:nvSpPr>
        <p:spPr>
          <a:xfrm>
            <a:off x="960942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g3b2e555d742_4_33"/>
          <p:cNvSpPr txBox="1"/>
          <p:nvPr/>
        </p:nvSpPr>
        <p:spPr>
          <a:xfrm>
            <a:off x="652743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g3b2e555d742_4_33"/>
          <p:cNvSpPr txBox="1"/>
          <p:nvPr>
            <p:ph type="title"/>
          </p:nvPr>
        </p:nvSpPr>
        <p:spPr>
          <a:xfrm>
            <a:off x="9288038" y="6340200"/>
            <a:ext cx="54864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94161"/>
                </a:solidFill>
              </a:rPr>
              <a:t>김은혜</a:t>
            </a:r>
            <a:endParaRPr>
              <a:solidFill>
                <a:srgbClr val="394161"/>
              </a:solidFill>
            </a:endParaRPr>
          </a:p>
        </p:txBody>
      </p:sp>
      <p:sp>
        <p:nvSpPr>
          <p:cNvPr id="539" name="Google Shape;539;g3b2e555d742_4_33"/>
          <p:cNvSpPr txBox="1"/>
          <p:nvPr>
            <p:ph idx="1" type="body"/>
          </p:nvPr>
        </p:nvSpPr>
        <p:spPr>
          <a:xfrm>
            <a:off x="9244700" y="7101525"/>
            <a:ext cx="8787600" cy="2489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이번 프로젝트를 진행하며 Git 협업 규칙을 사전에 충분히 정하지 못한 점이 아쉬움으로 남습니다. </a:t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그로 인해 Main 브랜치에 직접 Push 되는 상황이 있었고 이를 통해 협업 과정에서 브랜치 권한과 </a:t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작업 흐름을 명확히 합의하는 것이 중요하다는 점을 다시 한번 느끼게 되었습니다.</a:t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이 경험을 계기로, 다음 프로젝트에서는 Main 브랜치에 대한 직접 Push를 제한하고</a:t>
            </a:r>
            <a:b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모든 변경 사항을 PR 기반으로 검토한 뒤 병합하는 협업 방식을 적용하려고 공부중입니다</a:t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그리고 작업 의도를 좀 더 확실히 보여주기 위해 여러 검색을 한 결과 Hooky를 활용해 </a:t>
            </a:r>
            <a:r>
              <a:rPr lang="en-US" sz="1500">
                <a:solidFill>
                  <a:srgbClr val="394161"/>
                </a:solidFill>
                <a:latin typeface="Roboto Mono"/>
                <a:ea typeface="Roboto Mono"/>
                <a:cs typeface="Roboto Mono"/>
                <a:sym typeface="Roboto Mono"/>
              </a:rPr>
              <a:t>feat</a:t>
            </a: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00">
                <a:solidFill>
                  <a:srgbClr val="394161"/>
                </a:solidFill>
                <a:latin typeface="Roboto Mono"/>
                <a:ea typeface="Roboto Mono"/>
                <a:cs typeface="Roboto Mono"/>
                <a:sym typeface="Roboto Mono"/>
              </a:rPr>
              <a:t>fix</a:t>
            </a: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 등 </a:t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기능 키워드가 자동으로 반영되도록 하여 커밋 기록만으로도 작업 의도와 변경 내용을 명확히 </a:t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파악할 수 있는 환경을 구축하고 싶습니다!</a:t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g3b2e555d742_4_33"/>
          <p:cNvSpPr txBox="1"/>
          <p:nvPr>
            <p:ph type="title"/>
          </p:nvPr>
        </p:nvSpPr>
        <p:spPr>
          <a:xfrm>
            <a:off x="9288038" y="2502325"/>
            <a:ext cx="54864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94161"/>
                </a:solidFill>
              </a:rPr>
              <a:t>강혜정</a:t>
            </a:r>
            <a:endParaRPr>
              <a:solidFill>
                <a:srgbClr val="394161"/>
              </a:solidFill>
            </a:endParaRPr>
          </a:p>
        </p:txBody>
      </p:sp>
      <p:sp>
        <p:nvSpPr>
          <p:cNvPr id="541" name="Google Shape;541;g3b2e555d742_4_33"/>
          <p:cNvSpPr txBox="1"/>
          <p:nvPr>
            <p:ph idx="1" type="body"/>
          </p:nvPr>
        </p:nvSpPr>
        <p:spPr>
          <a:xfrm>
            <a:off x="9288050" y="3172875"/>
            <a:ext cx="8700900" cy="297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백엔드 보충이 필요한 </a:t>
            </a: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구글 AI스튜디오 :  첫 뼈대를 만들 때 구글 ai스튜디오를 활용했었다.</a:t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api보안문제로 파이썬파일이 아닌 타임스크립트 파일로 제공되어 이 툴은 프론트에 최적화된 프로그램이다보니 탄탄한 백엔드파일이 추가로 필요했었다. 이 툴에서 받은 코딩을 프론트와 </a:t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백엔드로 나누어 다시 재구성하여 뼈대를 만들었다.</a:t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깃허브 연결 : 깃허브 사용이 익숙하지 않다보니, 풀/푸쉬/PR/이슈처리에 있어서 실행하는것이 쉽지 않았다.</a:t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조장님이 잘알려주셔서 잘 실행해보긴하였으나, 속적으로 알려주신부분을 복습하고, 계속 해보면서 손에 익혀야 할것같다.</a:t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저장소 구분역시 매우 중요하다는것을 배우고, 저장하기전에 어느 위치에 어떻게 이동하는지 체크를 하는것또한 중요하다.</a:t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g3b2e555d742_4_33"/>
          <p:cNvSpPr txBox="1"/>
          <p:nvPr>
            <p:ph type="title"/>
          </p:nvPr>
        </p:nvSpPr>
        <p:spPr>
          <a:xfrm>
            <a:off x="829788" y="4320550"/>
            <a:ext cx="54864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94161"/>
                </a:solidFill>
              </a:rPr>
              <a:t>김재혁</a:t>
            </a:r>
            <a:endParaRPr>
              <a:solidFill>
                <a:srgbClr val="394161"/>
              </a:solidFill>
            </a:endParaRPr>
          </a:p>
        </p:txBody>
      </p:sp>
      <p:sp>
        <p:nvSpPr>
          <p:cNvPr id="543" name="Google Shape;543;g3b2e555d742_4_33"/>
          <p:cNvSpPr txBox="1"/>
          <p:nvPr>
            <p:ph idx="1" type="body"/>
          </p:nvPr>
        </p:nvSpPr>
        <p:spPr>
          <a:xfrm>
            <a:off x="829788" y="4949888"/>
            <a:ext cx="7484400" cy="2107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api 연결 과정 : AI 기능을 개발 중 감정 결과가 계속 출력되지 않았기 때문에 다소 어려움이 있었다. 인터넷에서 여러 정보를 찾아가면서 모델과 api key도 바꿔보며 수정을 거듭한 결과 성공적으로 적용이 가능했다.</a:t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t/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Cloudtype을 통한 배포 과정 : 아무리 배포를 하려고 해도 터미널에서 계속 오류가 발견되었다. Cloudtype은 Github의 파일을 기준으로 배포가 진행되기 때문에 환경 변수를 따로 입력해줘야하는데 그 과정에서 올바른 환경 변수를 찾는 데 시간을 많이 썼다. 관련 자료를 찾아보며 작업을 수행하여 배포를 적용시킬 수 있었다.</a:t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t/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g3b2e555d742_4_33"/>
          <p:cNvSpPr txBox="1"/>
          <p:nvPr>
            <p:ph type="title"/>
          </p:nvPr>
        </p:nvSpPr>
        <p:spPr>
          <a:xfrm>
            <a:off x="829788" y="2502325"/>
            <a:ext cx="54864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94161"/>
                </a:solidFill>
              </a:rPr>
              <a:t>나상훈</a:t>
            </a:r>
            <a:endParaRPr>
              <a:solidFill>
                <a:srgbClr val="394161"/>
              </a:solidFill>
            </a:endParaRPr>
          </a:p>
        </p:txBody>
      </p:sp>
      <p:sp>
        <p:nvSpPr>
          <p:cNvPr id="545" name="Google Shape;545;g3b2e555d742_4_33"/>
          <p:cNvSpPr txBox="1"/>
          <p:nvPr>
            <p:ph idx="1" type="body"/>
          </p:nvPr>
        </p:nvSpPr>
        <p:spPr>
          <a:xfrm>
            <a:off x="829800" y="3172875"/>
            <a:ext cx="7613700" cy="1147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94161"/>
                </a:solidFill>
              </a:rPr>
              <a:t>개발 후 발표 당일 아침 일기장을 시연해야 했다. </a:t>
            </a:r>
            <a:endParaRPr>
              <a:solidFill>
                <a:srgbClr val="39416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94161"/>
                </a:solidFill>
              </a:rPr>
              <a:t>그런데 공유받은 링크로 앱이 열리지 않았다. </a:t>
            </a:r>
            <a:endParaRPr>
              <a:solidFill>
                <a:srgbClr val="39416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9416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앱의 생성자가 컴퓨터를 켜니 앱이 열렸다. 해결되었다. </a:t>
            </a:r>
            <a:endParaRPr sz="1600">
              <a:solidFill>
                <a:srgbClr val="394161"/>
              </a:solidFill>
            </a:endParaRPr>
          </a:p>
        </p:txBody>
      </p:sp>
      <p:sp>
        <p:nvSpPr>
          <p:cNvPr id="546" name="Google Shape;546;g3b2e555d742_4_33"/>
          <p:cNvSpPr txBox="1"/>
          <p:nvPr>
            <p:ph type="title"/>
          </p:nvPr>
        </p:nvSpPr>
        <p:spPr>
          <a:xfrm>
            <a:off x="899975" y="7414076"/>
            <a:ext cx="54864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94161"/>
                </a:solidFill>
              </a:rPr>
              <a:t>임다빈</a:t>
            </a:r>
            <a:endParaRPr>
              <a:solidFill>
                <a:srgbClr val="394161"/>
              </a:solidFill>
            </a:endParaRPr>
          </a:p>
        </p:txBody>
      </p:sp>
      <p:sp>
        <p:nvSpPr>
          <p:cNvPr id="547" name="Google Shape;547;g3b2e555d742_4_33"/>
          <p:cNvSpPr txBox="1"/>
          <p:nvPr>
            <p:ph idx="1" type="body"/>
          </p:nvPr>
        </p:nvSpPr>
        <p:spPr>
          <a:xfrm>
            <a:off x="899975" y="8103464"/>
            <a:ext cx="7109100" cy="183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인공지능 버전 : 빠르게 발전하며 변화하는 인공지능 덕에 예전 인공지능의 버전들을 새 인공지능으로 업그레이드 하는 과정이 필요했다.</a:t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타입 변환 : AI를 활용하여 코드를 만들어둬 앱으로 구현해 내는 과정에서 코드들을 하나하나 변환하여 수정하는 과정이 필요했다.</a:t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g3b2e555d742_4_33"/>
          <p:cNvSpPr txBox="1"/>
          <p:nvPr/>
        </p:nvSpPr>
        <p:spPr>
          <a:xfrm>
            <a:off x="1028700" y="688975"/>
            <a:ext cx="1285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g3b2e555d742_4_33"/>
          <p:cNvSpPr txBox="1"/>
          <p:nvPr/>
        </p:nvSpPr>
        <p:spPr>
          <a:xfrm>
            <a:off x="1028700" y="962025"/>
            <a:ext cx="128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1" lang="en-US" sz="3999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g3b2e555d742_4_33"/>
          <p:cNvSpPr txBox="1"/>
          <p:nvPr/>
        </p:nvSpPr>
        <p:spPr>
          <a:xfrm>
            <a:off x="1028700" y="1714500"/>
            <a:ext cx="690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en-US" sz="26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개발 중 발생한 이슈 및 해결</a:t>
            </a:r>
            <a:endParaRPr b="1" i="0" sz="26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6"/>
          <p:cNvSpPr txBox="1"/>
          <p:nvPr/>
        </p:nvSpPr>
        <p:spPr>
          <a:xfrm>
            <a:off x="15777510" y="688975"/>
            <a:ext cx="1481790" cy="339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6"/>
          <p:cNvSpPr txBox="1"/>
          <p:nvPr/>
        </p:nvSpPr>
        <p:spPr>
          <a:xfrm>
            <a:off x="12691411" y="688975"/>
            <a:ext cx="1481790" cy="339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6"/>
          <p:cNvSpPr txBox="1"/>
          <p:nvPr/>
        </p:nvSpPr>
        <p:spPr>
          <a:xfrm>
            <a:off x="9609421" y="688975"/>
            <a:ext cx="1481790" cy="339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6"/>
          <p:cNvSpPr txBox="1"/>
          <p:nvPr/>
        </p:nvSpPr>
        <p:spPr>
          <a:xfrm>
            <a:off x="6527431" y="688975"/>
            <a:ext cx="1481790" cy="339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p6"/>
          <p:cNvSpPr txBox="1"/>
          <p:nvPr/>
        </p:nvSpPr>
        <p:spPr>
          <a:xfrm>
            <a:off x="1028700" y="688975"/>
            <a:ext cx="1285213" cy="339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p6"/>
          <p:cNvSpPr txBox="1"/>
          <p:nvPr/>
        </p:nvSpPr>
        <p:spPr>
          <a:xfrm>
            <a:off x="1028700" y="962025"/>
            <a:ext cx="128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1" lang="en-US" sz="3999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16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6"/>
          <p:cNvSpPr txBox="1"/>
          <p:nvPr/>
        </p:nvSpPr>
        <p:spPr>
          <a:xfrm>
            <a:off x="993032" y="1714500"/>
            <a:ext cx="340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en-US" sz="26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팀원 별 느낀 점</a:t>
            </a:r>
            <a:endParaRPr b="1" i="0" sz="26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6"/>
          <p:cNvSpPr txBox="1"/>
          <p:nvPr>
            <p:ph type="title"/>
          </p:nvPr>
        </p:nvSpPr>
        <p:spPr>
          <a:xfrm>
            <a:off x="9217508" y="2574209"/>
            <a:ext cx="54864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94161"/>
                </a:solidFill>
              </a:rPr>
              <a:t>김은혜</a:t>
            </a:r>
            <a:endParaRPr>
              <a:solidFill>
                <a:srgbClr val="394161"/>
              </a:solidFill>
            </a:endParaRPr>
          </a:p>
        </p:txBody>
      </p:sp>
      <p:sp>
        <p:nvSpPr>
          <p:cNvPr id="563" name="Google Shape;563;p6"/>
          <p:cNvSpPr txBox="1"/>
          <p:nvPr>
            <p:ph idx="1" type="body"/>
          </p:nvPr>
        </p:nvSpPr>
        <p:spPr>
          <a:xfrm>
            <a:off x="9217519" y="3343300"/>
            <a:ext cx="8100900" cy="305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다양한 팀원들과 협업하며 여러 환경에서 발생하는 오류를 직접 경험할 수 있었고,  </a:t>
            </a:r>
            <a:endParaRPr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그 과정이 신기하고 재미있었지만 저 스스로 부족함을 많이 느꼈습니다.</a:t>
            </a:r>
            <a:endParaRPr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Git 협업 규칙 없이 작업하면서 충돌과 혼선이 발생했고, </a:t>
            </a:r>
            <a:endParaRPr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이를 통해 사전 협업 규칙 설정의 중요성을 깨닫게 되었습니다. </a:t>
            </a:r>
            <a:endParaRPr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현재는 하나의 app 파일에 DB 로직뿐만 아니라 요청 처리, 비즈니스 로직, 초기화 로직 등 여러 역할이 함께 포함된 구조이지만, 추후에는 App Factory 패턴을 활용해</a:t>
            </a:r>
            <a:r>
              <a:rPr lang="en-US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 필요할 때</a:t>
            </a:r>
            <a:r>
              <a:rPr lang="en-US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 생성할 수 있는 방식으로 구현해보고 싶습니다 Blueprint를 이용해 페이지와 기능을 역할별로 분리하는 구조로 리팩토링하고 싶습니다. </a:t>
            </a:r>
            <a:endParaRPr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이러한 경험을 바탕으로 Flask의 구조적인 설계 방식에 대해 더 공부하고, 다음 프로젝트에서는 정돈되고 유지보수하기 쉬운 구조로 개발해보고 싶습니다.</a:t>
            </a:r>
            <a:endParaRPr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p6"/>
          <p:cNvSpPr txBox="1"/>
          <p:nvPr>
            <p:ph type="title"/>
          </p:nvPr>
        </p:nvSpPr>
        <p:spPr>
          <a:xfrm>
            <a:off x="958973" y="2685772"/>
            <a:ext cx="54864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94161"/>
                </a:solidFill>
              </a:rPr>
              <a:t>강혜정</a:t>
            </a:r>
            <a:endParaRPr>
              <a:solidFill>
                <a:srgbClr val="394161"/>
              </a:solidFill>
            </a:endParaRPr>
          </a:p>
        </p:txBody>
      </p:sp>
      <p:sp>
        <p:nvSpPr>
          <p:cNvPr id="565" name="Google Shape;565;p6"/>
          <p:cNvSpPr txBox="1"/>
          <p:nvPr>
            <p:ph idx="1" type="body"/>
          </p:nvPr>
        </p:nvSpPr>
        <p:spPr>
          <a:xfrm>
            <a:off x="971367" y="3343288"/>
            <a:ext cx="7677900" cy="1505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94161"/>
                </a:solidFill>
              </a:rPr>
              <a:t>얕은 지식이다보니 로직트리 설계부터 코딩까지 ai를 활용해도 쉽지 않았다. 하지만 배운것을 프로젝트를 통하여 활용해보자는 생각으로 실행해보니 각 ai툴에 대한 차이점도 알게되고, 로직트리와 MVC구조에 대해서도 이해할수 있었습니다.</a:t>
            </a:r>
            <a:endParaRPr sz="1500">
              <a:solidFill>
                <a:srgbClr val="394161"/>
              </a:solidFill>
            </a:endParaRPr>
          </a:p>
        </p:txBody>
      </p:sp>
      <p:sp>
        <p:nvSpPr>
          <p:cNvPr id="566" name="Google Shape;566;p6"/>
          <p:cNvSpPr txBox="1"/>
          <p:nvPr>
            <p:ph type="title"/>
          </p:nvPr>
        </p:nvSpPr>
        <p:spPr>
          <a:xfrm>
            <a:off x="958957" y="4565612"/>
            <a:ext cx="54864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94161"/>
                </a:solidFill>
              </a:rPr>
              <a:t>김재혁</a:t>
            </a:r>
            <a:endParaRPr>
              <a:solidFill>
                <a:srgbClr val="394161"/>
              </a:solidFill>
            </a:endParaRPr>
          </a:p>
        </p:txBody>
      </p:sp>
      <p:sp>
        <p:nvSpPr>
          <p:cNvPr id="567" name="Google Shape;567;p6"/>
          <p:cNvSpPr txBox="1"/>
          <p:nvPr>
            <p:ph idx="1" type="body"/>
          </p:nvPr>
        </p:nvSpPr>
        <p:spPr>
          <a:xfrm>
            <a:off x="958957" y="5169553"/>
            <a:ext cx="6145200" cy="1505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잘 모르던 툴을 사용해서 처음으로 프로젝트를 진행해봤다. 주제 선정 및 기획부터 개발과 배포까지 미니 캡스톤 과제지만 해볼 수 있어서 좋은 경험이었다고 생각한다. 또한 협업의 중요성을 다시 한 번 더 깨달을 수 있었던 것 같다.</a:t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p6"/>
          <p:cNvSpPr txBox="1"/>
          <p:nvPr>
            <p:ph type="title"/>
          </p:nvPr>
        </p:nvSpPr>
        <p:spPr>
          <a:xfrm>
            <a:off x="9255524" y="6696837"/>
            <a:ext cx="54864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94161"/>
                </a:solidFill>
              </a:rPr>
              <a:t>나상훈</a:t>
            </a:r>
            <a:endParaRPr>
              <a:solidFill>
                <a:srgbClr val="394161"/>
              </a:solidFill>
            </a:endParaRPr>
          </a:p>
        </p:txBody>
      </p:sp>
      <p:sp>
        <p:nvSpPr>
          <p:cNvPr id="569" name="Google Shape;569;p6"/>
          <p:cNvSpPr txBox="1"/>
          <p:nvPr>
            <p:ph idx="1" type="body"/>
          </p:nvPr>
        </p:nvSpPr>
        <p:spPr>
          <a:xfrm>
            <a:off x="9255524" y="7375157"/>
            <a:ext cx="7603500" cy="202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394161"/>
                </a:solidFill>
              </a:rPr>
              <a:t>우리팀이 만든 일기앱을 직접 구동해보니, 성능이 </a:t>
            </a:r>
            <a:r>
              <a:rPr lang="en-US" sz="1500">
                <a:solidFill>
                  <a:srgbClr val="394161"/>
                </a:solidFill>
              </a:rPr>
              <a:t>뛰어나서</a:t>
            </a:r>
            <a:r>
              <a:rPr lang="en-US" sz="1500">
                <a:solidFill>
                  <a:srgbClr val="394161"/>
                </a:solidFill>
              </a:rPr>
              <a:t> 깜짝 놀랐다. 한국어, 한문, 영문을 모두 해독할 수 있었으며, 그 핵심 내용을 정확히 파악한 후 적당한 코멘트를 달아주었다. Gemini API를 활용한 앱의 성능이 이 정도일 줄은 몰랐다. 감탄했다.</a:t>
            </a:r>
            <a:endParaRPr sz="1500">
              <a:solidFill>
                <a:srgbClr val="39416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94161"/>
              </a:solidFill>
            </a:endParaRPr>
          </a:p>
        </p:txBody>
      </p:sp>
      <p:sp>
        <p:nvSpPr>
          <p:cNvPr id="570" name="Google Shape;570;p6"/>
          <p:cNvSpPr txBox="1"/>
          <p:nvPr>
            <p:ph type="title"/>
          </p:nvPr>
        </p:nvSpPr>
        <p:spPr>
          <a:xfrm>
            <a:off x="958957" y="6750266"/>
            <a:ext cx="54864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임다빈</a:t>
            </a:r>
            <a:endParaRPr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6"/>
          <p:cNvSpPr txBox="1"/>
          <p:nvPr>
            <p:ph idx="1" type="body"/>
          </p:nvPr>
        </p:nvSpPr>
        <p:spPr>
          <a:xfrm>
            <a:off x="958957" y="7416196"/>
            <a:ext cx="6430200" cy="1702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처음으로 본격적인 협업 프로젝트를 진행하면서 많이 배우고 성장할 수 있는 기회를 얻어서 기뻤습니다! 직접 기획부터 앱 구현까지 다양한 경험을 하며 한층 더 이해도가 늘어나는 좋은 경험이었습니다!!</a:t>
            </a:r>
            <a:endParaRPr sz="1500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3b2e555d742_6_0"/>
          <p:cNvSpPr txBox="1"/>
          <p:nvPr/>
        </p:nvSpPr>
        <p:spPr>
          <a:xfrm>
            <a:off x="15777510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g3b2e555d742_6_0"/>
          <p:cNvSpPr txBox="1"/>
          <p:nvPr/>
        </p:nvSpPr>
        <p:spPr>
          <a:xfrm>
            <a:off x="1269141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8" name="Google Shape;578;g3b2e555d742_6_0"/>
          <p:cNvSpPr txBox="1"/>
          <p:nvPr/>
        </p:nvSpPr>
        <p:spPr>
          <a:xfrm>
            <a:off x="960942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9" name="Google Shape;579;g3b2e555d742_6_0"/>
          <p:cNvSpPr txBox="1"/>
          <p:nvPr/>
        </p:nvSpPr>
        <p:spPr>
          <a:xfrm>
            <a:off x="652743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g3b2e555d742_6_0"/>
          <p:cNvSpPr txBox="1"/>
          <p:nvPr/>
        </p:nvSpPr>
        <p:spPr>
          <a:xfrm>
            <a:off x="1028700" y="688975"/>
            <a:ext cx="1285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g3b2e555d742_6_0"/>
          <p:cNvSpPr txBox="1"/>
          <p:nvPr/>
        </p:nvSpPr>
        <p:spPr>
          <a:xfrm>
            <a:off x="1028700" y="962025"/>
            <a:ext cx="128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1" lang="en-US" sz="3999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17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g3b2e555d742_6_0"/>
          <p:cNvSpPr txBox="1"/>
          <p:nvPr/>
        </p:nvSpPr>
        <p:spPr>
          <a:xfrm>
            <a:off x="993021" y="1714500"/>
            <a:ext cx="519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lang="en-US" sz="2600">
                <a:solidFill>
                  <a:srgbClr val="394161"/>
                </a:solidFill>
              </a:rPr>
              <a:t>프로젝트 요약 및 향후 계획</a:t>
            </a:r>
            <a:endParaRPr b="1" i="0" sz="26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83" name="Google Shape;583;g3b2e555d742_6_0"/>
          <p:cNvGrpSpPr/>
          <p:nvPr/>
        </p:nvGrpSpPr>
        <p:grpSpPr>
          <a:xfrm>
            <a:off x="9504125" y="1871175"/>
            <a:ext cx="7886831" cy="7707625"/>
            <a:chOff x="0" y="-57150"/>
            <a:chExt cx="1569300" cy="463650"/>
          </a:xfrm>
        </p:grpSpPr>
        <p:sp>
          <p:nvSpPr>
            <p:cNvPr id="584" name="Google Shape;584;g3b2e555d742_6_0"/>
            <p:cNvSpPr/>
            <p:nvPr/>
          </p:nvSpPr>
          <p:spPr>
            <a:xfrm>
              <a:off x="0" y="0"/>
              <a:ext cx="1569300" cy="406500"/>
            </a:xfrm>
            <a:prstGeom prst="roundRect">
              <a:avLst>
                <a:gd fmla="val 16667" name="adj"/>
              </a:avLst>
            </a:prstGeom>
            <a:solidFill>
              <a:srgbClr val="F4F8FF"/>
            </a:solidFill>
            <a:ln>
              <a:noFill/>
            </a:ln>
          </p:spPr>
          <p:txBody>
            <a:bodyPr anchorCtr="0" anchor="t" bIns="80025" lIns="160125" spcFirstLastPara="1" rIns="160125" wrap="square" tIns="800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152"/>
                <a:buFont typeface="Arial"/>
                <a:buNone/>
              </a:pPr>
              <a:r>
                <a:t/>
              </a:r>
              <a:endParaRPr b="0" i="0" sz="315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g3b2e555d742_6_0"/>
            <p:cNvSpPr/>
            <p:nvPr/>
          </p:nvSpPr>
          <p:spPr>
            <a:xfrm>
              <a:off x="0" y="-57150"/>
              <a:ext cx="1569300" cy="4635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88975" lIns="88975" spcFirstLastPara="1" rIns="88975" wrap="square" tIns="88975">
              <a:noAutofit/>
            </a:bodyPr>
            <a:lstStyle/>
            <a:p>
              <a:pPr indent="0" lvl="0" marL="0" marR="0" rtl="0" algn="ctr">
                <a:lnSpc>
                  <a:spcPct val="15555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152"/>
                <a:buFont typeface="Arial"/>
                <a:buNone/>
              </a:pPr>
              <a:r>
                <a:t/>
              </a:r>
              <a:endParaRPr b="0" i="0" sz="315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6" name="Google Shape;586;g3b2e555d742_6_0"/>
          <p:cNvGrpSpPr/>
          <p:nvPr/>
        </p:nvGrpSpPr>
        <p:grpSpPr>
          <a:xfrm>
            <a:off x="909450" y="1871175"/>
            <a:ext cx="7886831" cy="7707625"/>
            <a:chOff x="0" y="-57150"/>
            <a:chExt cx="1569300" cy="463650"/>
          </a:xfrm>
        </p:grpSpPr>
        <p:sp>
          <p:nvSpPr>
            <p:cNvPr id="587" name="Google Shape;587;g3b2e555d742_6_0"/>
            <p:cNvSpPr/>
            <p:nvPr/>
          </p:nvSpPr>
          <p:spPr>
            <a:xfrm>
              <a:off x="0" y="0"/>
              <a:ext cx="1569300" cy="406500"/>
            </a:xfrm>
            <a:prstGeom prst="roundRect">
              <a:avLst>
                <a:gd fmla="val 16667" name="adj"/>
              </a:avLst>
            </a:prstGeom>
            <a:solidFill>
              <a:srgbClr val="F4F8FF"/>
            </a:solidFill>
            <a:ln>
              <a:noFill/>
            </a:ln>
          </p:spPr>
          <p:txBody>
            <a:bodyPr anchorCtr="0" anchor="t" bIns="80025" lIns="160125" spcFirstLastPara="1" rIns="160125" wrap="square" tIns="800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152"/>
                <a:buFont typeface="Arial"/>
                <a:buNone/>
              </a:pPr>
              <a:r>
                <a:t/>
              </a:r>
              <a:endParaRPr b="0" i="0" sz="315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g3b2e555d742_6_0"/>
            <p:cNvSpPr/>
            <p:nvPr/>
          </p:nvSpPr>
          <p:spPr>
            <a:xfrm>
              <a:off x="0" y="-57150"/>
              <a:ext cx="1569300" cy="4635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88975" lIns="88975" spcFirstLastPara="1" rIns="88975" wrap="square" tIns="88975">
              <a:noAutofit/>
            </a:bodyPr>
            <a:lstStyle/>
            <a:p>
              <a:pPr indent="0" lvl="0" marL="0" marR="0" rtl="0" algn="ctr">
                <a:lnSpc>
                  <a:spcPct val="15555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152"/>
                <a:buFont typeface="Arial"/>
                <a:buNone/>
              </a:pPr>
              <a:r>
                <a:t/>
              </a:r>
              <a:endParaRPr b="0" i="0" sz="315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9" name="Google Shape;589;g3b2e555d742_6_0"/>
          <p:cNvSpPr txBox="1"/>
          <p:nvPr/>
        </p:nvSpPr>
        <p:spPr>
          <a:xfrm>
            <a:off x="1449955" y="3505875"/>
            <a:ext cx="4392600" cy="5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80025" lIns="160125" spcFirstLastPara="1" rIns="160125" wrap="square" tIns="800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3152"/>
              <a:buFont typeface="Arial"/>
              <a:buNone/>
            </a:pPr>
            <a:r>
              <a:rPr b="1" lang="en-US" sz="2800">
                <a:solidFill>
                  <a:srgbClr val="394161"/>
                </a:solidFill>
              </a:rPr>
              <a:t>프로젝트 요약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0" name="Google Shape;590;g3b2e555d742_6_0"/>
          <p:cNvSpPr txBox="1"/>
          <p:nvPr/>
        </p:nvSpPr>
        <p:spPr>
          <a:xfrm>
            <a:off x="10044640" y="4150302"/>
            <a:ext cx="6805800" cy="51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80025" lIns="160125" spcFirstLastPara="1" rIns="160125" wrap="square" tIns="800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3152"/>
              <a:buFont typeface="Arial"/>
              <a:buNone/>
            </a:pPr>
            <a:r>
              <a:rPr b="1" lang="en-US" sz="2000">
                <a:solidFill>
                  <a:srgbClr val="394161"/>
                </a:solidFill>
              </a:rPr>
              <a:t>AI 분석 고도화</a:t>
            </a:r>
            <a:endParaRPr b="1" sz="2000">
              <a:solidFill>
                <a:srgbClr val="394161"/>
              </a:solidFill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1600"/>
              <a:buChar char="●"/>
            </a:pPr>
            <a:r>
              <a:rPr lang="en-US" sz="1600">
                <a:solidFill>
                  <a:srgbClr val="394161"/>
                </a:solidFill>
              </a:rPr>
              <a:t>더 세밀한 감정 분류 (기쁨, 슬픔, 분노, 불안, 평온 등) </a:t>
            </a:r>
            <a:endParaRPr sz="1600">
              <a:solidFill>
                <a:srgbClr val="394161"/>
              </a:solidFill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1600"/>
              <a:buChar char="●"/>
            </a:pPr>
            <a:r>
              <a:rPr lang="en-US" sz="1600">
                <a:solidFill>
                  <a:srgbClr val="394161"/>
                </a:solidFill>
              </a:rPr>
              <a:t>일기 분석 후 조언 및 문학 작품 추천</a:t>
            </a:r>
            <a:endParaRPr sz="1600">
              <a:solidFill>
                <a:srgbClr val="394161"/>
              </a:solidFill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9416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394161"/>
                </a:solidFill>
              </a:rPr>
              <a:t>추가 기능</a:t>
            </a:r>
            <a:endParaRPr b="1" sz="2000">
              <a:solidFill>
                <a:srgbClr val="39416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1600"/>
              <a:buChar char="●"/>
            </a:pPr>
            <a:r>
              <a:rPr lang="en-US" sz="1600">
                <a:solidFill>
                  <a:srgbClr val="394161"/>
                </a:solidFill>
              </a:rPr>
              <a:t>감정 캘린더 뷰</a:t>
            </a:r>
            <a:endParaRPr sz="1600">
              <a:solidFill>
                <a:srgbClr val="39416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1600"/>
              <a:buChar char="●"/>
            </a:pPr>
            <a:r>
              <a:rPr lang="en-US" sz="1600">
                <a:solidFill>
                  <a:srgbClr val="394161"/>
                </a:solidFill>
              </a:rPr>
              <a:t>일기 검색/필터링, 내보내기 (PDF, 텍스트)</a:t>
            </a:r>
            <a:endParaRPr sz="1600">
              <a:solidFill>
                <a:srgbClr val="39416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1600"/>
              <a:buChar char="●"/>
            </a:pPr>
            <a:r>
              <a:rPr lang="en-US" sz="1600">
                <a:solidFill>
                  <a:srgbClr val="394161"/>
                </a:solidFill>
              </a:rPr>
              <a:t>수정/삭제 기능 추가</a:t>
            </a:r>
            <a:endParaRPr sz="1600">
              <a:solidFill>
                <a:srgbClr val="39416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9416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394161"/>
                </a:solidFill>
              </a:rPr>
              <a:t>성능 &amp; UX 개선</a:t>
            </a:r>
            <a:endParaRPr b="1" sz="2000">
              <a:solidFill>
                <a:srgbClr val="39416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1600"/>
              <a:buChar char="●"/>
            </a:pPr>
            <a:r>
              <a:rPr lang="en-US" sz="1600">
                <a:solidFill>
                  <a:srgbClr val="394161"/>
                </a:solidFill>
              </a:rPr>
              <a:t>AI 분석 프롬프트 최적화</a:t>
            </a:r>
            <a:endParaRPr sz="1600">
              <a:solidFill>
                <a:srgbClr val="39416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1600"/>
              <a:buChar char="●"/>
            </a:pPr>
            <a:r>
              <a:rPr lang="en-US" sz="1600">
                <a:solidFill>
                  <a:srgbClr val="394161"/>
                </a:solidFill>
              </a:rPr>
              <a:t>다크 모드, 접근성 개선</a:t>
            </a:r>
            <a:endParaRPr sz="1600">
              <a:solidFill>
                <a:srgbClr val="39416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1600"/>
              <a:buChar char="●"/>
            </a:pPr>
            <a:r>
              <a:rPr lang="en-US" sz="1600">
                <a:solidFill>
                  <a:srgbClr val="394161"/>
                </a:solidFill>
              </a:rPr>
              <a:t>코드 구조 리팩토링</a:t>
            </a:r>
            <a:endParaRPr sz="1600">
              <a:solidFill>
                <a:srgbClr val="394161"/>
              </a:solidFill>
            </a:endParaRPr>
          </a:p>
        </p:txBody>
      </p:sp>
      <p:sp>
        <p:nvSpPr>
          <p:cNvPr id="591" name="Google Shape;591;g3b2e555d742_6_0"/>
          <p:cNvSpPr txBox="1"/>
          <p:nvPr/>
        </p:nvSpPr>
        <p:spPr>
          <a:xfrm>
            <a:off x="10044640" y="3429009"/>
            <a:ext cx="49380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80025" lIns="160125" spcFirstLastPara="1" rIns="160125" wrap="square" tIns="800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3152"/>
              <a:buFont typeface="Arial"/>
              <a:buNone/>
            </a:pPr>
            <a:r>
              <a:rPr b="1" lang="en-US" sz="2700">
                <a:solidFill>
                  <a:srgbClr val="394161"/>
                </a:solidFill>
              </a:rPr>
              <a:t>향후 계획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g3b2e555d742_6_0"/>
          <p:cNvSpPr txBox="1"/>
          <p:nvPr/>
        </p:nvSpPr>
        <p:spPr>
          <a:xfrm>
            <a:off x="1449955" y="4227168"/>
            <a:ext cx="6805800" cy="45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80025" lIns="160125" spcFirstLastPara="1" rIns="160125" wrap="square" tIns="800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394161"/>
                </a:solidFill>
              </a:rPr>
              <a:t>AI 기반 감정 일기 분석 웹 애플리케이션 성공적 구현</a:t>
            </a:r>
            <a:endParaRPr b="1" sz="2000">
              <a:solidFill>
                <a:srgbClr val="394161"/>
              </a:solidFill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1600"/>
              <a:buChar char="●"/>
            </a:pPr>
            <a:r>
              <a:rPr lang="en-US" sz="1600">
                <a:solidFill>
                  <a:srgbClr val="394161"/>
                </a:solidFill>
              </a:rPr>
              <a:t>회원가입과 로그인을 통한 인증 시스템 구현</a:t>
            </a:r>
            <a:endParaRPr sz="1600">
              <a:solidFill>
                <a:srgbClr val="394161"/>
              </a:solidFill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1600"/>
              <a:buChar char="●"/>
            </a:pPr>
            <a:r>
              <a:rPr lang="en-US" sz="1600">
                <a:solidFill>
                  <a:srgbClr val="394161"/>
                </a:solidFill>
              </a:rPr>
              <a:t>작성된 일기를 기반으로 최근 5일간의 감정변화 그래프로 시각화</a:t>
            </a:r>
            <a:endParaRPr sz="1600">
              <a:solidFill>
                <a:srgbClr val="39416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4F5674"/>
                </a:solidFill>
              </a:rPr>
              <a:t>Gemini API를 활용한 정확하고 사용자 친화적인 감정 분석</a:t>
            </a:r>
            <a:r>
              <a:rPr b="1" lang="en-US" sz="2000">
                <a:solidFill>
                  <a:srgbClr val="394161"/>
                </a:solidFill>
              </a:rPr>
              <a:t> </a:t>
            </a:r>
            <a:endParaRPr b="1" sz="2000">
              <a:solidFill>
                <a:srgbClr val="39416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39416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394161"/>
                </a:solidFill>
              </a:rPr>
              <a:t>기능 제공</a:t>
            </a:r>
            <a:endParaRPr b="1" sz="2000">
              <a:solidFill>
                <a:srgbClr val="39416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1600"/>
              <a:buChar char="●"/>
            </a:pPr>
            <a:r>
              <a:rPr lang="en-US" sz="1600">
                <a:solidFill>
                  <a:srgbClr val="394161"/>
                </a:solidFill>
              </a:rPr>
              <a:t>행복, 보통, 우울, 분노의 4단계 감정 분석</a:t>
            </a:r>
            <a:endParaRPr sz="1600">
              <a:solidFill>
                <a:srgbClr val="39416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9416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394161"/>
                </a:solidFill>
              </a:rPr>
              <a:t>팀 협력을 통한 성공적인 미니 캡스톤 프로젝트 완수</a:t>
            </a:r>
            <a:endParaRPr b="1" sz="2000">
              <a:solidFill>
                <a:srgbClr val="39416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1600"/>
              <a:buChar char="●"/>
            </a:pPr>
            <a:r>
              <a:rPr lang="en-US" sz="1600">
                <a:solidFill>
                  <a:srgbClr val="394161"/>
                </a:solidFill>
              </a:rPr>
              <a:t>역할을 크게 나누지 않고 협력하는 과제 수행</a:t>
            </a:r>
            <a:endParaRPr sz="1600">
              <a:solidFill>
                <a:srgbClr val="39416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1600"/>
              <a:buChar char="●"/>
            </a:pPr>
            <a:r>
              <a:rPr lang="en-US" sz="1600">
                <a:solidFill>
                  <a:srgbClr val="394161"/>
                </a:solidFill>
              </a:rPr>
              <a:t>지속적인 수정사항 및 고려사항을 보고하여 안정적인 프로젝트 수행</a:t>
            </a:r>
            <a:endParaRPr sz="1600">
              <a:solidFill>
                <a:srgbClr val="39416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8"/>
          <p:cNvSpPr txBox="1"/>
          <p:nvPr/>
        </p:nvSpPr>
        <p:spPr>
          <a:xfrm>
            <a:off x="5792454" y="5954301"/>
            <a:ext cx="72339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Thank You for your attention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8"/>
          <p:cNvSpPr txBox="1"/>
          <p:nvPr/>
        </p:nvSpPr>
        <p:spPr>
          <a:xfrm>
            <a:off x="5757818" y="4809830"/>
            <a:ext cx="72339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49"/>
              <a:buFont typeface="Arial"/>
              <a:buNone/>
            </a:pPr>
            <a:r>
              <a:rPr b="0" i="0" lang="en-US" sz="6649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Q &amp; 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"/>
          <p:cNvSpPr txBox="1"/>
          <p:nvPr/>
        </p:nvSpPr>
        <p:spPr>
          <a:xfrm>
            <a:off x="15777510" y="688975"/>
            <a:ext cx="1481790" cy="339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"/>
          <p:cNvSpPr txBox="1"/>
          <p:nvPr/>
        </p:nvSpPr>
        <p:spPr>
          <a:xfrm>
            <a:off x="12691411" y="688975"/>
            <a:ext cx="1481790" cy="339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"/>
          <p:cNvSpPr txBox="1"/>
          <p:nvPr/>
        </p:nvSpPr>
        <p:spPr>
          <a:xfrm>
            <a:off x="9609421" y="688975"/>
            <a:ext cx="1481790" cy="339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6527431" y="688975"/>
            <a:ext cx="1481790" cy="339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"/>
          <p:cNvSpPr txBox="1"/>
          <p:nvPr/>
        </p:nvSpPr>
        <p:spPr>
          <a:xfrm>
            <a:off x="1028700" y="688975"/>
            <a:ext cx="1285213" cy="339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"/>
          <p:cNvSpPr txBox="1"/>
          <p:nvPr/>
        </p:nvSpPr>
        <p:spPr>
          <a:xfrm>
            <a:off x="1028700" y="962025"/>
            <a:ext cx="128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1" i="0" lang="en-US" sz="3999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b="1" lang="en-US" sz="3999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"/>
          <p:cNvSpPr/>
          <p:nvPr/>
        </p:nvSpPr>
        <p:spPr>
          <a:xfrm>
            <a:off x="1453715" y="2478660"/>
            <a:ext cx="4220082" cy="6391580"/>
          </a:xfrm>
          <a:custGeom>
            <a:rect b="b" l="l" r="r" t="t"/>
            <a:pathLst>
              <a:path extrusionOk="0" h="6391580" w="4220082">
                <a:moveTo>
                  <a:pt x="0" y="0"/>
                </a:moveTo>
                <a:lnTo>
                  <a:pt x="4220081" y="0"/>
                </a:lnTo>
                <a:lnTo>
                  <a:pt x="4220081" y="6391580"/>
                </a:lnTo>
                <a:lnTo>
                  <a:pt x="0" y="63915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9" name="Google Shape;109;p2"/>
          <p:cNvGrpSpPr/>
          <p:nvPr/>
        </p:nvGrpSpPr>
        <p:grpSpPr>
          <a:xfrm>
            <a:off x="7136952" y="3103206"/>
            <a:ext cx="10122339" cy="5142494"/>
            <a:chOff x="7136952" y="1947706"/>
            <a:chExt cx="10122339" cy="5142494"/>
          </a:xfrm>
        </p:grpSpPr>
        <p:sp>
          <p:nvSpPr>
            <p:cNvPr id="110" name="Google Shape;110;p2"/>
            <p:cNvSpPr txBox="1"/>
            <p:nvPr/>
          </p:nvSpPr>
          <p:spPr>
            <a:xfrm>
              <a:off x="8870675" y="1947706"/>
              <a:ext cx="6654900" cy="102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649"/>
                <a:buFont typeface="Arial"/>
                <a:buNone/>
              </a:pPr>
              <a:r>
                <a:rPr b="0" i="0" lang="en-US" sz="6649" u="none" cap="none" strike="noStrike">
                  <a:solidFill>
                    <a:srgbClr val="081A46"/>
                  </a:solidFill>
                  <a:latin typeface="DM Serif Display"/>
                  <a:ea typeface="DM Serif Display"/>
                  <a:cs typeface="DM Serif Display"/>
                  <a:sym typeface="DM Serif Display"/>
                </a:rPr>
                <a:t>Table of Contents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1" name="Google Shape;111;p2"/>
            <p:cNvGrpSpPr/>
            <p:nvPr/>
          </p:nvGrpSpPr>
          <p:grpSpPr>
            <a:xfrm>
              <a:off x="7136952" y="3429000"/>
              <a:ext cx="10122339" cy="3661200"/>
              <a:chOff x="7136952" y="3429000"/>
              <a:chExt cx="10122339" cy="3661200"/>
            </a:xfrm>
          </p:grpSpPr>
          <p:sp>
            <p:nvSpPr>
              <p:cNvPr id="112" name="Google Shape;112;p2"/>
              <p:cNvSpPr txBox="1"/>
              <p:nvPr/>
            </p:nvSpPr>
            <p:spPr>
              <a:xfrm>
                <a:off x="8231500" y="3429000"/>
                <a:ext cx="39666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rtl="0" algn="l">
                  <a:lnSpc>
                    <a:spcPct val="164769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600"/>
                  <a:buFont typeface="Arial"/>
                  <a:buNone/>
                </a:pPr>
                <a:r>
                  <a:rPr b="1" lang="en-US" sz="2600">
                    <a:solidFill>
                      <a:srgbClr val="394161"/>
                    </a:solidFill>
                  </a:rPr>
                  <a:t>제작 동기</a:t>
                </a:r>
                <a:endParaRPr b="1" i="0" sz="2600" u="none" cap="none" strike="noStrike">
                  <a:solidFill>
                    <a:srgbClr val="39416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13;p2"/>
              <p:cNvSpPr txBox="1"/>
              <p:nvPr/>
            </p:nvSpPr>
            <p:spPr>
              <a:xfrm>
                <a:off x="7468335" y="3495222"/>
                <a:ext cx="573600" cy="35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4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300"/>
                  <a:buFont typeface="Arial"/>
                  <a:buNone/>
                </a:pPr>
                <a:r>
                  <a:rPr b="1" i="0" lang="en-US" sz="2300" u="none" cap="none" strike="noStrike">
                    <a:solidFill>
                      <a:srgbClr val="081A46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01.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14;p2"/>
              <p:cNvSpPr txBox="1"/>
              <p:nvPr/>
            </p:nvSpPr>
            <p:spPr>
              <a:xfrm>
                <a:off x="7468335" y="4267095"/>
                <a:ext cx="573600" cy="35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4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300"/>
                  <a:buFont typeface="Arial"/>
                  <a:buNone/>
                </a:pPr>
                <a:r>
                  <a:rPr b="1" i="0" lang="en-US" sz="2300" u="none" cap="none" strike="noStrike">
                    <a:solidFill>
                      <a:srgbClr val="081A46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02.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2"/>
              <p:cNvSpPr txBox="1"/>
              <p:nvPr/>
            </p:nvSpPr>
            <p:spPr>
              <a:xfrm>
                <a:off x="7468335" y="4978945"/>
                <a:ext cx="573600" cy="35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4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300"/>
                  <a:buFont typeface="Arial"/>
                  <a:buNone/>
                </a:pPr>
                <a:r>
                  <a:rPr b="1" i="0" lang="en-US" sz="2300" u="none" cap="none" strike="noStrike">
                    <a:solidFill>
                      <a:srgbClr val="081A46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03.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2"/>
              <p:cNvSpPr txBox="1"/>
              <p:nvPr/>
            </p:nvSpPr>
            <p:spPr>
              <a:xfrm>
                <a:off x="7468335" y="6537170"/>
                <a:ext cx="573600" cy="35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4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300"/>
                  <a:buFont typeface="Arial"/>
                  <a:buNone/>
                </a:pPr>
                <a:r>
                  <a:rPr b="1" i="0" lang="en-US" sz="2300" u="none" cap="none" strike="noStrike">
                    <a:solidFill>
                      <a:srgbClr val="081A46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0</a:t>
                </a:r>
                <a:r>
                  <a:rPr b="1" lang="en-US" sz="2300">
                    <a:solidFill>
                      <a:srgbClr val="081A46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5</a:t>
                </a:r>
                <a:r>
                  <a:rPr b="1" i="0" lang="en-US" sz="2300" u="none" cap="none" strike="noStrike">
                    <a:solidFill>
                      <a:srgbClr val="081A46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.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17" name="Google Shape;117;p2"/>
              <p:cNvCxnSpPr/>
              <p:nvPr/>
            </p:nvCxnSpPr>
            <p:spPr>
              <a:xfrm>
                <a:off x="7136991" y="5550325"/>
                <a:ext cx="101223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09438A"/>
                </a:solidFill>
                <a:prstDash val="lgDash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18" name="Google Shape;118;p2"/>
              <p:cNvCxnSpPr/>
              <p:nvPr/>
            </p:nvCxnSpPr>
            <p:spPr>
              <a:xfrm>
                <a:off x="7136991" y="6315500"/>
                <a:ext cx="101223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09438A"/>
                </a:solidFill>
                <a:prstDash val="lgDash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19" name="Google Shape;119;p2"/>
              <p:cNvCxnSpPr/>
              <p:nvPr/>
            </p:nvCxnSpPr>
            <p:spPr>
              <a:xfrm>
                <a:off x="7136991" y="7090200"/>
                <a:ext cx="101223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09438A"/>
                </a:solidFill>
                <a:prstDash val="lgDash"/>
                <a:round/>
                <a:headEnd len="sm" w="sm" type="none"/>
                <a:tailEnd len="sm" w="sm" type="none"/>
              </a:ln>
            </p:spPr>
          </p:cxnSp>
          <p:sp>
            <p:nvSpPr>
              <p:cNvPr id="120" name="Google Shape;120;p2"/>
              <p:cNvSpPr txBox="1"/>
              <p:nvPr/>
            </p:nvSpPr>
            <p:spPr>
              <a:xfrm>
                <a:off x="8231500" y="4977705"/>
                <a:ext cx="39666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64769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600"/>
                  <a:buFont typeface="Arial"/>
                  <a:buNone/>
                </a:pPr>
                <a:r>
                  <a:rPr b="1" lang="en-US" sz="2600">
                    <a:solidFill>
                      <a:srgbClr val="394161"/>
                    </a:solidFill>
                  </a:rPr>
                  <a:t>팀원 업무 분담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2"/>
              <p:cNvSpPr txBox="1"/>
              <p:nvPr/>
            </p:nvSpPr>
            <p:spPr>
              <a:xfrm>
                <a:off x="8231500" y="6526406"/>
                <a:ext cx="39666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rtl="0" algn="l">
                  <a:lnSpc>
                    <a:spcPct val="164769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600"/>
                  <a:buFont typeface="Arial"/>
                  <a:buNone/>
                </a:pPr>
                <a:r>
                  <a:rPr b="1" lang="en-US" sz="2600">
                    <a:solidFill>
                      <a:srgbClr val="394161"/>
                    </a:solidFill>
                  </a:rPr>
                  <a:t>ERD</a:t>
                </a:r>
                <a:endParaRPr b="1" sz="2600">
                  <a:solidFill>
                    <a:srgbClr val="394161"/>
                  </a:solidFill>
                </a:endParaRPr>
              </a:p>
            </p:txBody>
          </p:sp>
          <p:cxnSp>
            <p:nvCxnSpPr>
              <p:cNvPr id="122" name="Google Shape;122;p2"/>
              <p:cNvCxnSpPr/>
              <p:nvPr/>
            </p:nvCxnSpPr>
            <p:spPr>
              <a:xfrm>
                <a:off x="7136991" y="4771100"/>
                <a:ext cx="101223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09438A"/>
                </a:solidFill>
                <a:prstDash val="lgDash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3" name="Google Shape;123;p2"/>
              <p:cNvCxnSpPr/>
              <p:nvPr/>
            </p:nvCxnSpPr>
            <p:spPr>
              <a:xfrm>
                <a:off x="7136952" y="4035800"/>
                <a:ext cx="101223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09438A"/>
                </a:solidFill>
                <a:prstDash val="lgDash"/>
                <a:round/>
                <a:headEnd len="sm" w="sm" type="none"/>
                <a:tailEnd len="sm" w="sm" type="none"/>
              </a:ln>
            </p:spPr>
          </p:cxnSp>
          <p:sp>
            <p:nvSpPr>
              <p:cNvPr id="124" name="Google Shape;124;p2"/>
              <p:cNvSpPr txBox="1"/>
              <p:nvPr/>
            </p:nvSpPr>
            <p:spPr>
              <a:xfrm>
                <a:off x="8231500" y="4203352"/>
                <a:ext cx="39666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64769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600"/>
                  <a:buFont typeface="Arial"/>
                  <a:buNone/>
                </a:pPr>
                <a:r>
                  <a:rPr b="1" lang="en-US" sz="2600">
                    <a:solidFill>
                      <a:srgbClr val="394161"/>
                    </a:solidFill>
                  </a:rPr>
                  <a:t>비교 레퍼런스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125;p2"/>
              <p:cNvSpPr txBox="1"/>
              <p:nvPr/>
            </p:nvSpPr>
            <p:spPr>
              <a:xfrm>
                <a:off x="7468335" y="5743582"/>
                <a:ext cx="573600" cy="35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4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300"/>
                  <a:buFont typeface="Arial"/>
                  <a:buNone/>
                </a:pPr>
                <a:r>
                  <a:rPr b="1" i="0" lang="en-US" sz="2300" u="none" cap="none" strike="noStrike">
                    <a:solidFill>
                      <a:srgbClr val="081A46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04.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26;p2"/>
              <p:cNvSpPr txBox="1"/>
              <p:nvPr/>
            </p:nvSpPr>
            <p:spPr>
              <a:xfrm>
                <a:off x="8231500" y="5732818"/>
                <a:ext cx="39666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rtl="0" algn="l">
                  <a:lnSpc>
                    <a:spcPct val="164769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600"/>
                  <a:buFont typeface="Arial"/>
                  <a:buNone/>
                </a:pPr>
                <a:r>
                  <a:rPr b="1" lang="en-US" sz="2600">
                    <a:solidFill>
                      <a:srgbClr val="394161"/>
                    </a:solidFill>
                  </a:rPr>
                  <a:t>기술 스택</a:t>
                </a:r>
                <a:endParaRPr b="1" sz="2600">
                  <a:solidFill>
                    <a:srgbClr val="394161"/>
                  </a:solidFill>
                </a:endParaRPr>
              </a:p>
            </p:txBody>
          </p:sp>
          <p:sp>
            <p:nvSpPr>
              <p:cNvPr id="127" name="Google Shape;127;p2"/>
              <p:cNvSpPr txBox="1"/>
              <p:nvPr/>
            </p:nvSpPr>
            <p:spPr>
              <a:xfrm>
                <a:off x="13292650" y="3429000"/>
                <a:ext cx="39666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rtl="0" algn="l">
                  <a:lnSpc>
                    <a:spcPct val="164769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600"/>
                  <a:buFont typeface="Arial"/>
                  <a:buNone/>
                </a:pPr>
                <a:r>
                  <a:rPr b="1" lang="en-US" sz="2600">
                    <a:solidFill>
                      <a:srgbClr val="394161"/>
                    </a:solidFill>
                  </a:rPr>
                  <a:t>주요기능 &amp; User Flow</a:t>
                </a:r>
                <a:endParaRPr b="1" sz="2600">
                  <a:solidFill>
                    <a:srgbClr val="394161"/>
                  </a:solidFill>
                </a:endParaRPr>
              </a:p>
            </p:txBody>
          </p:sp>
          <p:sp>
            <p:nvSpPr>
              <p:cNvPr id="128" name="Google Shape;128;p2"/>
              <p:cNvSpPr txBox="1"/>
              <p:nvPr/>
            </p:nvSpPr>
            <p:spPr>
              <a:xfrm>
                <a:off x="12529485" y="3495222"/>
                <a:ext cx="573600" cy="35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4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300"/>
                  <a:buFont typeface="Arial"/>
                  <a:buNone/>
                </a:pPr>
                <a:r>
                  <a:rPr b="1" i="0" lang="en-US" sz="2300" u="none" cap="none" strike="noStrike">
                    <a:solidFill>
                      <a:srgbClr val="081A46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0</a:t>
                </a:r>
                <a:r>
                  <a:rPr b="1" lang="en-US" sz="2300">
                    <a:solidFill>
                      <a:srgbClr val="081A46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6</a:t>
                </a:r>
                <a:r>
                  <a:rPr b="1" i="0" lang="en-US" sz="2300" u="none" cap="none" strike="noStrike">
                    <a:solidFill>
                      <a:srgbClr val="081A46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.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" name="Google Shape;129;p2"/>
              <p:cNvSpPr txBox="1"/>
              <p:nvPr/>
            </p:nvSpPr>
            <p:spPr>
              <a:xfrm>
                <a:off x="12529485" y="4267095"/>
                <a:ext cx="573600" cy="35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4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300"/>
                  <a:buFont typeface="Arial"/>
                  <a:buNone/>
                </a:pPr>
                <a:r>
                  <a:rPr b="1" i="0" lang="en-US" sz="2300" u="none" cap="none" strike="noStrike">
                    <a:solidFill>
                      <a:srgbClr val="081A46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0</a:t>
                </a:r>
                <a:r>
                  <a:rPr b="1" lang="en-US" sz="2300">
                    <a:solidFill>
                      <a:srgbClr val="081A46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7</a:t>
                </a:r>
                <a:r>
                  <a:rPr b="1" i="0" lang="en-US" sz="2300" u="none" cap="none" strike="noStrike">
                    <a:solidFill>
                      <a:srgbClr val="081A46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.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2"/>
              <p:cNvSpPr txBox="1"/>
              <p:nvPr/>
            </p:nvSpPr>
            <p:spPr>
              <a:xfrm>
                <a:off x="12529485" y="4978945"/>
                <a:ext cx="573600" cy="35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4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300"/>
                  <a:buFont typeface="Arial"/>
                  <a:buNone/>
                </a:pPr>
                <a:r>
                  <a:rPr b="1" i="0" lang="en-US" sz="2300" u="none" cap="none" strike="noStrike">
                    <a:solidFill>
                      <a:srgbClr val="081A46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0</a:t>
                </a:r>
                <a:r>
                  <a:rPr b="1" lang="en-US" sz="2300">
                    <a:solidFill>
                      <a:srgbClr val="081A46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8</a:t>
                </a:r>
                <a:r>
                  <a:rPr b="1" i="0" lang="en-US" sz="2300" u="none" cap="none" strike="noStrike">
                    <a:solidFill>
                      <a:srgbClr val="081A46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.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2"/>
              <p:cNvSpPr txBox="1"/>
              <p:nvPr/>
            </p:nvSpPr>
            <p:spPr>
              <a:xfrm>
                <a:off x="13292650" y="4977705"/>
                <a:ext cx="39666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rtl="0" algn="l">
                  <a:lnSpc>
                    <a:spcPct val="164769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600"/>
                  <a:buFont typeface="Arial"/>
                  <a:buNone/>
                </a:pPr>
                <a:r>
                  <a:rPr b="1" lang="en-US" sz="2600">
                    <a:solidFill>
                      <a:srgbClr val="394161"/>
                    </a:solidFill>
                  </a:rPr>
                  <a:t>개발 중 발생한 이슈 및 해결</a:t>
                </a:r>
                <a:endParaRPr b="1" sz="2600">
                  <a:solidFill>
                    <a:srgbClr val="394161"/>
                  </a:solidFill>
                </a:endParaRPr>
              </a:p>
            </p:txBody>
          </p:sp>
          <p:sp>
            <p:nvSpPr>
              <p:cNvPr id="132" name="Google Shape;132;p2"/>
              <p:cNvSpPr txBox="1"/>
              <p:nvPr/>
            </p:nvSpPr>
            <p:spPr>
              <a:xfrm>
                <a:off x="12529485" y="6537170"/>
                <a:ext cx="573600" cy="35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4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300"/>
                  <a:buFont typeface="Arial"/>
                  <a:buNone/>
                </a:pPr>
                <a:r>
                  <a:rPr b="1" lang="en-US" sz="2300">
                    <a:solidFill>
                      <a:srgbClr val="081A46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</a:t>
                </a:r>
                <a:r>
                  <a:rPr b="1" i="0" lang="en-US" sz="2300" u="none" cap="none" strike="noStrike">
                    <a:solidFill>
                      <a:srgbClr val="081A46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.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2"/>
              <p:cNvSpPr txBox="1"/>
              <p:nvPr/>
            </p:nvSpPr>
            <p:spPr>
              <a:xfrm>
                <a:off x="13292650" y="6526406"/>
                <a:ext cx="39666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rtl="0" algn="l">
                  <a:lnSpc>
                    <a:spcPct val="164769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600"/>
                  <a:buFont typeface="Arial"/>
                  <a:buNone/>
                </a:pPr>
                <a:r>
                  <a:rPr b="1" lang="en-US" sz="2600">
                    <a:solidFill>
                      <a:srgbClr val="394161"/>
                    </a:solidFill>
                  </a:rPr>
                  <a:t>프로젝트 요약 및 향후 계획</a:t>
                </a:r>
                <a:endParaRPr b="1" i="0" sz="2600" u="none" cap="none" strike="noStrike">
                  <a:solidFill>
                    <a:srgbClr val="39416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2"/>
              <p:cNvSpPr txBox="1"/>
              <p:nvPr/>
            </p:nvSpPr>
            <p:spPr>
              <a:xfrm>
                <a:off x="13292650" y="4203352"/>
                <a:ext cx="39666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rtl="0" algn="l">
                  <a:lnSpc>
                    <a:spcPct val="164769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600"/>
                  <a:buFont typeface="Arial"/>
                  <a:buNone/>
                </a:pPr>
                <a:r>
                  <a:rPr b="1" lang="en-US" sz="2600">
                    <a:solidFill>
                      <a:srgbClr val="394161"/>
                    </a:solidFill>
                  </a:rPr>
                  <a:t>화면 설계</a:t>
                </a:r>
                <a:endParaRPr b="1" sz="2600">
                  <a:solidFill>
                    <a:srgbClr val="394161"/>
                  </a:solidFill>
                </a:endParaRPr>
              </a:p>
            </p:txBody>
          </p:sp>
          <p:sp>
            <p:nvSpPr>
              <p:cNvPr id="135" name="Google Shape;135;p2"/>
              <p:cNvSpPr txBox="1"/>
              <p:nvPr/>
            </p:nvSpPr>
            <p:spPr>
              <a:xfrm>
                <a:off x="12529485" y="5743582"/>
                <a:ext cx="573600" cy="35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4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300"/>
                  <a:buFont typeface="Arial"/>
                  <a:buNone/>
                </a:pPr>
                <a:r>
                  <a:rPr b="1" i="0" lang="en-US" sz="2300" u="none" cap="none" strike="noStrike">
                    <a:solidFill>
                      <a:srgbClr val="081A46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0</a:t>
                </a:r>
                <a:r>
                  <a:rPr b="1" lang="en-US" sz="2300">
                    <a:solidFill>
                      <a:srgbClr val="081A46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9</a:t>
                </a:r>
                <a:r>
                  <a:rPr b="1" i="0" lang="en-US" sz="2300" u="none" cap="none" strike="noStrike">
                    <a:solidFill>
                      <a:srgbClr val="081A46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.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2"/>
              <p:cNvSpPr txBox="1"/>
              <p:nvPr/>
            </p:nvSpPr>
            <p:spPr>
              <a:xfrm>
                <a:off x="13292650" y="5732818"/>
                <a:ext cx="39666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rtl="0" algn="l">
                  <a:lnSpc>
                    <a:spcPct val="164769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600"/>
                  <a:buFont typeface="Arial"/>
                  <a:buNone/>
                </a:pPr>
                <a:r>
                  <a:rPr b="1" lang="en-US" sz="2600">
                    <a:solidFill>
                      <a:srgbClr val="394161"/>
                    </a:solidFill>
                  </a:rPr>
                  <a:t>팀원 별 느낀 점</a:t>
                </a:r>
                <a:endParaRPr b="1" sz="2600">
                  <a:solidFill>
                    <a:srgbClr val="394161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b2e555d742_3_94"/>
          <p:cNvSpPr/>
          <p:nvPr/>
        </p:nvSpPr>
        <p:spPr>
          <a:xfrm>
            <a:off x="0" y="0"/>
            <a:ext cx="18714600" cy="10287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2" name="Google Shape;142;g3b2e555d742_3_94"/>
          <p:cNvPicPr preferRelativeResize="0"/>
          <p:nvPr/>
        </p:nvPicPr>
        <p:blipFill rotWithShape="1">
          <a:blip r:embed="rId3">
            <a:alphaModFix amt="24000"/>
          </a:blip>
          <a:srcRect b="18040" l="0" r="0" t="26989"/>
          <a:stretch/>
        </p:blipFill>
        <p:spPr>
          <a:xfrm>
            <a:off x="0" y="0"/>
            <a:ext cx="18714701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g3b2e555d742_3_94"/>
          <p:cNvSpPr txBox="1"/>
          <p:nvPr/>
        </p:nvSpPr>
        <p:spPr>
          <a:xfrm>
            <a:off x="3641250" y="4812600"/>
            <a:ext cx="11005500" cy="661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i="0" lang="en-US" sz="3700" u="none" cap="none" strike="noStrike">
                <a:solidFill>
                  <a:schemeClr val="lt1"/>
                </a:solidFill>
              </a:rPr>
              <a:t>하루의 감정이, 그냥 지나가지 않도록</a:t>
            </a:r>
            <a:endParaRPr i="0" sz="3700" u="none" cap="none" strike="noStrike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b2e555d742_3_100"/>
          <p:cNvSpPr/>
          <p:nvPr/>
        </p:nvSpPr>
        <p:spPr>
          <a:xfrm>
            <a:off x="0" y="0"/>
            <a:ext cx="18714600" cy="10287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9" name="Google Shape;149;g3b2e555d742_3_100"/>
          <p:cNvPicPr preferRelativeResize="0"/>
          <p:nvPr/>
        </p:nvPicPr>
        <p:blipFill rotWithShape="1">
          <a:blip r:embed="rId3">
            <a:alphaModFix amt="19000"/>
          </a:blip>
          <a:srcRect b="18040" l="0" r="0" t="26989"/>
          <a:stretch/>
        </p:blipFill>
        <p:spPr>
          <a:xfrm>
            <a:off x="0" y="0"/>
            <a:ext cx="18714701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g3b2e555d742_3_100"/>
          <p:cNvSpPr txBox="1"/>
          <p:nvPr/>
        </p:nvSpPr>
        <p:spPr>
          <a:xfrm>
            <a:off x="3526650" y="2865450"/>
            <a:ext cx="11234700" cy="4556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900">
                <a:solidFill>
                  <a:schemeClr val="lt1"/>
                </a:solidFill>
              </a:rPr>
              <a:t>지금 느끼는 감정은 분명하지만, 시간이 지나면 그 감정은 희미해집니다.</a:t>
            </a:r>
            <a:endParaRPr sz="29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br>
              <a:rPr lang="en-US" sz="2900">
                <a:solidFill>
                  <a:schemeClr val="lt1"/>
                </a:solidFill>
              </a:rPr>
            </a:br>
            <a:r>
              <a:rPr lang="en-US" sz="2900">
                <a:solidFill>
                  <a:schemeClr val="lt1"/>
                </a:solidFill>
              </a:rPr>
              <a:t>우리는 일기 속 감정을 조금이라도 더 오래 남기고,</a:t>
            </a:r>
            <a:endParaRPr sz="29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900">
                <a:solidFill>
                  <a:schemeClr val="lt1"/>
                </a:solidFill>
              </a:rPr>
              <a:t>다시 바라볼 수 있게 만들고 싶었습니다.</a:t>
            </a:r>
            <a:endParaRPr sz="29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br>
              <a:rPr lang="en-US" sz="2900">
                <a:solidFill>
                  <a:schemeClr val="lt1"/>
                </a:solidFill>
              </a:rPr>
            </a:br>
            <a:r>
              <a:rPr lang="en-US" sz="2900">
                <a:solidFill>
                  <a:schemeClr val="lt1"/>
                </a:solidFill>
              </a:rPr>
              <a:t>이 프로젝트는 AI를 통해 하루의 감정을 정리하고 쌓아가며, </a:t>
            </a:r>
            <a:endParaRPr sz="29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900">
                <a:solidFill>
                  <a:schemeClr val="lt1"/>
                </a:solidFill>
              </a:rPr>
              <a:t>작은 기록이 의미로 남길 바라는 마음에서 시작되었습니다.</a:t>
            </a:r>
            <a:endParaRPr sz="2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g3b2e555d742_3_71"/>
          <p:cNvGrpSpPr/>
          <p:nvPr/>
        </p:nvGrpSpPr>
        <p:grpSpPr>
          <a:xfrm>
            <a:off x="9720680" y="4104826"/>
            <a:ext cx="6169232" cy="5322470"/>
            <a:chOff x="0" y="-57150"/>
            <a:chExt cx="1569300" cy="463650"/>
          </a:xfrm>
        </p:grpSpPr>
        <p:sp>
          <p:nvSpPr>
            <p:cNvPr id="156" name="Google Shape;156;g3b2e555d742_3_71"/>
            <p:cNvSpPr/>
            <p:nvPr/>
          </p:nvSpPr>
          <p:spPr>
            <a:xfrm>
              <a:off x="0" y="0"/>
              <a:ext cx="1569300" cy="406500"/>
            </a:xfrm>
            <a:prstGeom prst="roundRect">
              <a:avLst>
                <a:gd fmla="val 16667" name="adj"/>
              </a:avLst>
            </a:prstGeom>
            <a:solidFill>
              <a:srgbClr val="F4F8FF"/>
            </a:solidFill>
            <a:ln>
              <a:noFill/>
            </a:ln>
          </p:spPr>
          <p:txBody>
            <a:bodyPr anchorCtr="0" anchor="t" bIns="62600" lIns="125250" spcFirstLastPara="1" rIns="125250" wrap="square" tIns="626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66"/>
                <a:buFont typeface="Arial"/>
                <a:buNone/>
              </a:pPr>
              <a:r>
                <a:t/>
              </a:r>
              <a:endParaRPr b="0" i="0" sz="246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g3b2e555d742_3_71"/>
            <p:cNvSpPr/>
            <p:nvPr/>
          </p:nvSpPr>
          <p:spPr>
            <a:xfrm>
              <a:off x="0" y="-57150"/>
              <a:ext cx="1569300" cy="4635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69600" lIns="69600" spcFirstLastPara="1" rIns="69600" wrap="square" tIns="69600">
              <a:noAutofit/>
            </a:bodyPr>
            <a:lstStyle/>
            <a:p>
              <a:pPr indent="0" lvl="0" marL="0" marR="0" rtl="0" algn="ctr">
                <a:lnSpc>
                  <a:spcPct val="15555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66"/>
                <a:buFont typeface="Arial"/>
                <a:buNone/>
              </a:pPr>
              <a:r>
                <a:t/>
              </a:r>
              <a:endParaRPr b="0" i="0" sz="246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8" name="Google Shape;158;g3b2e555d742_3_71"/>
          <p:cNvSpPr txBox="1"/>
          <p:nvPr/>
        </p:nvSpPr>
        <p:spPr>
          <a:xfrm>
            <a:off x="15777510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g3b2e555d742_3_71"/>
          <p:cNvSpPr txBox="1"/>
          <p:nvPr/>
        </p:nvSpPr>
        <p:spPr>
          <a:xfrm>
            <a:off x="1269141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g3b2e555d742_3_71"/>
          <p:cNvSpPr txBox="1"/>
          <p:nvPr/>
        </p:nvSpPr>
        <p:spPr>
          <a:xfrm>
            <a:off x="960942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g3b2e555d742_3_71"/>
          <p:cNvSpPr txBox="1"/>
          <p:nvPr/>
        </p:nvSpPr>
        <p:spPr>
          <a:xfrm>
            <a:off x="652743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g3b2e555d742_3_71"/>
          <p:cNvSpPr txBox="1"/>
          <p:nvPr/>
        </p:nvSpPr>
        <p:spPr>
          <a:xfrm>
            <a:off x="1028700" y="688975"/>
            <a:ext cx="1285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g3b2e555d742_3_71"/>
          <p:cNvSpPr txBox="1"/>
          <p:nvPr/>
        </p:nvSpPr>
        <p:spPr>
          <a:xfrm>
            <a:off x="1028700" y="962025"/>
            <a:ext cx="128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1" i="0" lang="en-US" sz="3999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b="1" lang="en-US" sz="3999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g3b2e555d742_3_71"/>
          <p:cNvSpPr txBox="1"/>
          <p:nvPr/>
        </p:nvSpPr>
        <p:spPr>
          <a:xfrm>
            <a:off x="2003065" y="2937438"/>
            <a:ext cx="140694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2300"/>
              <a:buFont typeface="Arial"/>
              <a:buNone/>
            </a:pPr>
            <a:r>
              <a:rPr b="0" i="0" lang="en-US" sz="2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감정을 선택하는 기록이 아니라, 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1800"/>
              <a:buFont typeface="Arial"/>
              <a:buNone/>
            </a:pPr>
            <a:r>
              <a:rPr b="0" i="0" lang="en-US" sz="28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글 속에 담긴 감정을 이해하고 정리해주는 기록이 필요하다고 느꼈습니다. 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5" name="Google Shape;165;g3b2e555d742_3_71"/>
          <p:cNvGrpSpPr/>
          <p:nvPr/>
        </p:nvGrpSpPr>
        <p:grpSpPr>
          <a:xfrm>
            <a:off x="2988027" y="4104822"/>
            <a:ext cx="6169232" cy="5322470"/>
            <a:chOff x="0" y="-57150"/>
            <a:chExt cx="1569300" cy="463650"/>
          </a:xfrm>
        </p:grpSpPr>
        <p:sp>
          <p:nvSpPr>
            <p:cNvPr id="166" name="Google Shape;166;g3b2e555d742_3_71"/>
            <p:cNvSpPr/>
            <p:nvPr/>
          </p:nvSpPr>
          <p:spPr>
            <a:xfrm>
              <a:off x="0" y="0"/>
              <a:ext cx="1569300" cy="406500"/>
            </a:xfrm>
            <a:prstGeom prst="roundRect">
              <a:avLst>
                <a:gd fmla="val 16667" name="adj"/>
              </a:avLst>
            </a:prstGeom>
            <a:solidFill>
              <a:srgbClr val="F4F8FF"/>
            </a:solidFill>
            <a:ln>
              <a:noFill/>
            </a:ln>
          </p:spPr>
          <p:txBody>
            <a:bodyPr anchorCtr="0" anchor="t" bIns="62600" lIns="125250" spcFirstLastPara="1" rIns="125250" wrap="square" tIns="626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66"/>
                <a:buFont typeface="Arial"/>
                <a:buNone/>
              </a:pPr>
              <a:r>
                <a:t/>
              </a:r>
              <a:endParaRPr b="0" i="0" sz="246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g3b2e555d742_3_71"/>
            <p:cNvSpPr/>
            <p:nvPr/>
          </p:nvSpPr>
          <p:spPr>
            <a:xfrm>
              <a:off x="0" y="-57150"/>
              <a:ext cx="1569300" cy="4635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69600" lIns="69600" spcFirstLastPara="1" rIns="69600" wrap="square" tIns="69600">
              <a:noAutofit/>
            </a:bodyPr>
            <a:lstStyle/>
            <a:p>
              <a:pPr indent="0" lvl="0" marL="0" marR="0" rtl="0" algn="ctr">
                <a:lnSpc>
                  <a:spcPct val="15555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66"/>
                <a:buFont typeface="Arial"/>
                <a:buNone/>
              </a:pPr>
              <a:r>
                <a:t/>
              </a:r>
              <a:endParaRPr b="0" i="0" sz="246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8" name="Google Shape;168;g3b2e555d742_3_71"/>
          <p:cNvSpPr txBox="1"/>
          <p:nvPr/>
        </p:nvSpPr>
        <p:spPr>
          <a:xfrm>
            <a:off x="3270177" y="6311775"/>
            <a:ext cx="5887200" cy="22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62600" lIns="125250" spcFirstLastPara="1" rIns="125250" wrap="square" tIns="626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2466"/>
              <a:buFont typeface="Arial"/>
              <a:buNone/>
            </a:pPr>
            <a:r>
              <a:rPr b="0" i="0" lang="en-US" sz="2465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일기 내용을 기반으로</a:t>
            </a:r>
            <a:endParaRPr sz="2465">
              <a:solidFill>
                <a:srgbClr val="39416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2466"/>
              <a:buFont typeface="Arial"/>
              <a:buNone/>
            </a:pPr>
            <a:r>
              <a:rPr b="0" i="0" lang="en-US" sz="2465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AI가 글 속 감정을 이해하고 분석합니다.</a:t>
            </a:r>
            <a:endParaRPr b="0" i="0" sz="191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2466"/>
              <a:buFont typeface="Arial"/>
              <a:buNone/>
            </a:pPr>
            <a:r>
              <a:rPr b="0" i="0" lang="en-US" sz="2465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사용자는 감정을 직접 선택하지 않아도 자연스럽게 감정 기록이 완성됩니다.</a:t>
            </a:r>
            <a:endParaRPr b="0" i="0" sz="191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g3b2e555d742_3_71"/>
          <p:cNvSpPr txBox="1"/>
          <p:nvPr/>
        </p:nvSpPr>
        <p:spPr>
          <a:xfrm>
            <a:off x="3270177" y="5525958"/>
            <a:ext cx="34359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62600" lIns="125250" spcFirstLastPara="1" rIns="125250" wrap="square" tIns="626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2466"/>
              <a:buFont typeface="Arial"/>
              <a:buNone/>
            </a:pPr>
            <a:r>
              <a:rPr b="1" i="0" lang="en-US" sz="2465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① AI 감정 자동 분석</a:t>
            </a:r>
            <a:endParaRPr b="0" i="0" sz="191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g3b2e555d742_3_71"/>
          <p:cNvSpPr txBox="1"/>
          <p:nvPr/>
        </p:nvSpPr>
        <p:spPr>
          <a:xfrm>
            <a:off x="9965452" y="6311775"/>
            <a:ext cx="5323500" cy="22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62600" lIns="125250" spcFirstLastPara="1" rIns="125250" wrap="square" tIns="626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2466"/>
              <a:buFont typeface="Arial"/>
              <a:buNone/>
            </a:pPr>
            <a:r>
              <a:rPr b="0" i="0" lang="en-US" sz="2465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분석된 감정은 사용자별로 저장되어 </a:t>
            </a:r>
            <a:endParaRPr b="0" i="0" sz="2465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2466"/>
              <a:buFont typeface="Arial"/>
              <a:buNone/>
            </a:pPr>
            <a:r>
              <a:rPr b="0" i="0" lang="en-US" sz="2465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시간의 흐름에 따라 쌓입니다. </a:t>
            </a:r>
            <a:endParaRPr b="0" i="0" sz="191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2466"/>
              <a:buFont typeface="Arial"/>
              <a:buNone/>
            </a:pPr>
            <a:r>
              <a:rPr b="0" i="0" lang="en-US" sz="2465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하루의 기록이 모여 나만의 감정 변화 </a:t>
            </a:r>
            <a:endParaRPr b="0" i="0" sz="2465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2466"/>
              <a:buFont typeface="Arial"/>
              <a:buNone/>
            </a:pPr>
            <a:r>
              <a:rPr b="0" i="0" lang="en-US" sz="2465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과정을 한눈에 확인할 수 있습니다.</a:t>
            </a:r>
            <a:endParaRPr b="0" i="0" sz="191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g3b2e555d742_3_71"/>
          <p:cNvSpPr txBox="1"/>
          <p:nvPr/>
        </p:nvSpPr>
        <p:spPr>
          <a:xfrm>
            <a:off x="9965452" y="5525958"/>
            <a:ext cx="38625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62600" lIns="125250" spcFirstLastPara="1" rIns="125250" wrap="square" tIns="626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94161"/>
              </a:buClr>
              <a:buSzPts val="2466"/>
              <a:buFont typeface="Arial"/>
              <a:buNone/>
            </a:pPr>
            <a:r>
              <a:rPr b="1" i="0" lang="en-US" sz="2465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② 감정 흐름 기록</a:t>
            </a:r>
            <a:endParaRPr b="0" i="0" sz="191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g3b2e555d742_3_71"/>
          <p:cNvSpPr txBox="1"/>
          <p:nvPr/>
        </p:nvSpPr>
        <p:spPr>
          <a:xfrm>
            <a:off x="1028700" y="1714500"/>
            <a:ext cx="690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lang="en-US" sz="2600">
                <a:solidFill>
                  <a:srgbClr val="394161"/>
                </a:solidFill>
              </a:rPr>
              <a:t>제작 동기 및 특징</a:t>
            </a:r>
            <a:endParaRPr b="1" i="0" sz="26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b2e555d742_3_48"/>
          <p:cNvSpPr txBox="1"/>
          <p:nvPr/>
        </p:nvSpPr>
        <p:spPr>
          <a:xfrm>
            <a:off x="15777510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g3b2e555d742_3_48"/>
          <p:cNvSpPr txBox="1"/>
          <p:nvPr/>
        </p:nvSpPr>
        <p:spPr>
          <a:xfrm>
            <a:off x="1269141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g3b2e555d742_3_48"/>
          <p:cNvSpPr txBox="1"/>
          <p:nvPr/>
        </p:nvSpPr>
        <p:spPr>
          <a:xfrm>
            <a:off x="960942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g3b2e555d742_3_48"/>
          <p:cNvSpPr txBox="1"/>
          <p:nvPr/>
        </p:nvSpPr>
        <p:spPr>
          <a:xfrm>
            <a:off x="652743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g3b2e555d742_3_48"/>
          <p:cNvSpPr txBox="1"/>
          <p:nvPr/>
        </p:nvSpPr>
        <p:spPr>
          <a:xfrm>
            <a:off x="1028700" y="688975"/>
            <a:ext cx="1285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g3b2e555d742_3_48"/>
          <p:cNvSpPr txBox="1"/>
          <p:nvPr/>
        </p:nvSpPr>
        <p:spPr>
          <a:xfrm>
            <a:off x="1028700" y="962025"/>
            <a:ext cx="128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1" i="0" lang="en-US" sz="3999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b="1" lang="en-US" sz="3999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g3b2e555d742_3_48"/>
          <p:cNvSpPr txBox="1"/>
          <p:nvPr/>
        </p:nvSpPr>
        <p:spPr>
          <a:xfrm>
            <a:off x="8251700" y="4385225"/>
            <a:ext cx="9487500" cy="29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-US" sz="3000">
                <a:solidFill>
                  <a:srgbClr val="394161"/>
                </a:solidFill>
              </a:rPr>
              <a:t>MOODA &lt;무다&gt;</a:t>
            </a:r>
            <a:endParaRPr b="1" sz="3000">
              <a:solidFill>
                <a:srgbClr val="39416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0" i="0" lang="en-US" sz="25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여러 일기 기록 방식을 참고하며 사용자 경험을 분석해본 결과</a:t>
            </a:r>
            <a:endParaRPr b="0" i="0" sz="25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25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일기를 기록할 때 우리는 주로 그날의 생각을 글로 남기거나 </a:t>
            </a:r>
            <a:endParaRPr b="0" i="0" sz="25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25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감정을 직접 선택(</a:t>
            </a:r>
            <a:r>
              <a:rPr lang="en-US" sz="2500">
                <a:solidFill>
                  <a:srgbClr val="394161"/>
                </a:solidFill>
              </a:rPr>
              <a:t>색상 선택)</a:t>
            </a:r>
            <a:r>
              <a:rPr b="0" i="0" lang="en-US" sz="25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해야 했습니다. 기록은 쌓이지만, 시간이 지나도</a:t>
            </a:r>
            <a:r>
              <a:rPr lang="en-US" sz="2500">
                <a:solidFill>
                  <a:srgbClr val="394161"/>
                </a:solidFill>
              </a:rPr>
              <a:t> </a:t>
            </a:r>
            <a:r>
              <a:rPr b="1" i="0" lang="en-US" sz="25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내 감정이 어떻게 변해왔는지는 한눈에 보이지 않습니다.</a:t>
            </a:r>
            <a:endParaRPr b="0" i="0" sz="25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우리의 하루는 어떤 얼굴을 하고 있을까, 무다(MOODA) - DIGITAL iNSIGHT 디지털 인사이트" id="184" name="Google Shape;184;g3b2e555d742_3_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7125" y="3829601"/>
            <a:ext cx="6552125" cy="4012549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sp>
        <p:nvSpPr>
          <p:cNvPr id="185" name="Google Shape;185;g3b2e555d742_3_48"/>
          <p:cNvSpPr txBox="1"/>
          <p:nvPr/>
        </p:nvSpPr>
        <p:spPr>
          <a:xfrm>
            <a:off x="1028700" y="1714500"/>
            <a:ext cx="690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lang="en-US" sz="2600">
                <a:solidFill>
                  <a:srgbClr val="394161"/>
                </a:solidFill>
              </a:rPr>
              <a:t>비교 레퍼런스</a:t>
            </a:r>
            <a:endParaRPr b="1" i="0" sz="26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b2e301dcf0_3_0"/>
          <p:cNvSpPr txBox="1"/>
          <p:nvPr/>
        </p:nvSpPr>
        <p:spPr>
          <a:xfrm>
            <a:off x="15777510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3b2e301dcf0_3_0"/>
          <p:cNvSpPr txBox="1"/>
          <p:nvPr/>
        </p:nvSpPr>
        <p:spPr>
          <a:xfrm>
            <a:off x="652743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g3b2e301dcf0_3_0"/>
          <p:cNvSpPr txBox="1"/>
          <p:nvPr/>
        </p:nvSpPr>
        <p:spPr>
          <a:xfrm>
            <a:off x="1028700" y="688975"/>
            <a:ext cx="1285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g3b2e301dcf0_3_0"/>
          <p:cNvSpPr txBox="1"/>
          <p:nvPr/>
        </p:nvSpPr>
        <p:spPr>
          <a:xfrm>
            <a:off x="1028700" y="962025"/>
            <a:ext cx="128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1" i="0" lang="en-US" sz="3999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b="1" lang="en-US" sz="3999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g3b2e301dcf0_3_0"/>
          <p:cNvSpPr txBox="1"/>
          <p:nvPr/>
        </p:nvSpPr>
        <p:spPr>
          <a:xfrm>
            <a:off x="1028700" y="1714500"/>
            <a:ext cx="690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4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en-US" sz="2600" u="none" cap="none" strike="noStrike">
                <a:solidFill>
                  <a:srgbClr val="394161"/>
                </a:solidFill>
                <a:latin typeface="Arial"/>
                <a:ea typeface="Arial"/>
                <a:cs typeface="Arial"/>
                <a:sym typeface="Arial"/>
              </a:rPr>
              <a:t>팀원 업무 분담</a:t>
            </a:r>
            <a:endParaRPr b="1" i="0" sz="26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g3b2e301dcf0_3_0"/>
          <p:cNvSpPr/>
          <p:nvPr/>
        </p:nvSpPr>
        <p:spPr>
          <a:xfrm>
            <a:off x="1680367" y="3842591"/>
            <a:ext cx="15458400" cy="862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87200" lIns="174450" spcFirstLastPara="1" rIns="174450" wrap="square" tIns="87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35"/>
              <a:buFont typeface="Arial"/>
              <a:buNone/>
            </a:pPr>
            <a:r>
              <a:t/>
            </a:r>
            <a:endParaRPr b="0" i="0" sz="3434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g3b2e301dcf0_3_0"/>
          <p:cNvSpPr/>
          <p:nvPr/>
        </p:nvSpPr>
        <p:spPr>
          <a:xfrm>
            <a:off x="1680367" y="5568946"/>
            <a:ext cx="15458400" cy="862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87200" lIns="174450" spcFirstLastPara="1" rIns="174450" wrap="square" tIns="87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35"/>
              <a:buFont typeface="Arial"/>
              <a:buNone/>
            </a:pPr>
            <a:r>
              <a:t/>
            </a:r>
            <a:endParaRPr b="0" i="0" sz="3434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7" name="Google Shape;197;g3b2e301dcf0_3_0"/>
          <p:cNvGrpSpPr/>
          <p:nvPr/>
        </p:nvGrpSpPr>
        <p:grpSpPr>
          <a:xfrm>
            <a:off x="1680329" y="3070367"/>
            <a:ext cx="15458853" cy="4281912"/>
            <a:chOff x="-1703132" y="1143000"/>
            <a:chExt cx="10418421" cy="2019865"/>
          </a:xfrm>
        </p:grpSpPr>
        <p:sp>
          <p:nvSpPr>
            <p:cNvPr id="198" name="Google Shape;198;g3b2e301dcf0_3_0"/>
            <p:cNvSpPr/>
            <p:nvPr/>
          </p:nvSpPr>
          <p:spPr>
            <a:xfrm>
              <a:off x="-1703132" y="1914525"/>
              <a:ext cx="10418400" cy="407100"/>
            </a:xfrm>
            <a:prstGeom prst="rect">
              <a:avLst/>
            </a:prstGeom>
            <a:solidFill>
              <a:srgbClr val="F8F8F8"/>
            </a:solidFill>
            <a:ln>
              <a:noFill/>
            </a:ln>
          </p:spPr>
          <p:txBody>
            <a:bodyPr anchorCtr="0" anchor="ctr" bIns="87200" lIns="174450" spcFirstLastPara="1" rIns="174450" wrap="square" tIns="872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8"/>
                <a:buFont typeface="Arial"/>
                <a:buNone/>
              </a:pPr>
              <a:r>
                <a:t/>
              </a:r>
              <a:endParaRPr b="0" i="0" sz="1908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g3b2e301dcf0_3_0"/>
            <p:cNvSpPr/>
            <p:nvPr/>
          </p:nvSpPr>
          <p:spPr>
            <a:xfrm>
              <a:off x="-1703132" y="2728913"/>
              <a:ext cx="10418400" cy="407100"/>
            </a:xfrm>
            <a:prstGeom prst="rect">
              <a:avLst/>
            </a:prstGeom>
            <a:solidFill>
              <a:srgbClr val="F8F8F8"/>
            </a:solidFill>
            <a:ln>
              <a:noFill/>
            </a:ln>
          </p:spPr>
          <p:txBody>
            <a:bodyPr anchorCtr="0" anchor="ctr" bIns="87200" lIns="174450" spcFirstLastPara="1" rIns="174450" wrap="square" tIns="872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8"/>
                <a:buFont typeface="Arial"/>
                <a:buNone/>
              </a:pPr>
              <a:r>
                <a:t/>
              </a:r>
              <a:endParaRPr b="0" i="0" sz="1908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0" name="Google Shape;200;g3b2e301dcf0_3_0"/>
            <p:cNvGrpSpPr/>
            <p:nvPr/>
          </p:nvGrpSpPr>
          <p:grpSpPr>
            <a:xfrm>
              <a:off x="428624" y="1143000"/>
              <a:ext cx="8286665" cy="2019865"/>
              <a:chOff x="428624" y="1143000"/>
              <a:chExt cx="8286665" cy="2019865"/>
            </a:xfrm>
          </p:grpSpPr>
          <p:sp>
            <p:nvSpPr>
              <p:cNvPr id="201" name="Google Shape;201;g3b2e301dcf0_3_0"/>
              <p:cNvSpPr/>
              <p:nvPr/>
            </p:nvSpPr>
            <p:spPr>
              <a:xfrm>
                <a:off x="428624" y="1143000"/>
                <a:ext cx="2133300" cy="364200"/>
              </a:xfrm>
              <a:prstGeom prst="rect">
                <a:avLst/>
              </a:prstGeom>
              <a:solidFill>
                <a:srgbClr val="2962FF"/>
              </a:solidFill>
              <a:ln>
                <a:noFill/>
              </a:ln>
            </p:spPr>
            <p:txBody>
              <a:bodyPr anchorCtr="0" anchor="ctr" bIns="87200" lIns="174450" spcFirstLastPara="1" rIns="174450" wrap="square" tIns="872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8"/>
                  <a:buFont typeface="Arial"/>
                  <a:buNone/>
                </a:pPr>
                <a:r>
                  <a:t/>
                </a:r>
                <a:endParaRPr b="0" i="0" sz="1908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202;g3b2e301dcf0_3_0"/>
              <p:cNvSpPr/>
              <p:nvPr/>
            </p:nvSpPr>
            <p:spPr>
              <a:xfrm>
                <a:off x="428625" y="1160343"/>
                <a:ext cx="2133300" cy="400500"/>
              </a:xfrm>
              <a:prstGeom prst="rect">
                <a:avLst/>
              </a:prstGeom>
              <a:solidFill>
                <a:srgbClr val="09438A"/>
              </a:solidFill>
              <a:ln>
                <a:noFill/>
              </a:ln>
            </p:spPr>
            <p:txBody>
              <a:bodyPr anchorCtr="0" anchor="ctr" bIns="259525" lIns="324525" spcFirstLastPara="1" rIns="324525" wrap="square" tIns="259525">
                <a:noAutofit/>
              </a:bodyPr>
              <a:lstStyle/>
              <a:p>
                <a:pPr indent="0" lvl="0" marL="0" marR="0" rtl="0" algn="l">
                  <a:lnSpc>
                    <a:spcPct val="7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2290"/>
                  <a:buFont typeface="Calibri"/>
                  <a:buNone/>
                </a:pPr>
                <a:r>
                  <a:rPr b="1" i="0" lang="en-US" sz="2289" u="none" cap="none" strike="noStrike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역할</a:t>
                </a:r>
                <a:endParaRPr b="0" i="0" sz="2289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203;g3b2e301dcf0_3_0"/>
              <p:cNvSpPr/>
              <p:nvPr/>
            </p:nvSpPr>
            <p:spPr>
              <a:xfrm>
                <a:off x="2561955" y="1143000"/>
                <a:ext cx="6153300" cy="364200"/>
              </a:xfrm>
              <a:prstGeom prst="rect">
                <a:avLst/>
              </a:prstGeom>
              <a:solidFill>
                <a:srgbClr val="2962FF"/>
              </a:solidFill>
              <a:ln>
                <a:noFill/>
              </a:ln>
            </p:spPr>
            <p:txBody>
              <a:bodyPr anchorCtr="0" anchor="ctr" bIns="87200" lIns="174450" spcFirstLastPara="1" rIns="174450" wrap="square" tIns="872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8"/>
                  <a:buFont typeface="Arial"/>
                  <a:buNone/>
                </a:pPr>
                <a:r>
                  <a:t/>
                </a:r>
                <a:endParaRPr b="0" i="0" sz="1908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204;g3b2e301dcf0_3_0"/>
              <p:cNvSpPr/>
              <p:nvPr/>
            </p:nvSpPr>
            <p:spPr>
              <a:xfrm>
                <a:off x="2561989" y="1160340"/>
                <a:ext cx="6153300" cy="400500"/>
              </a:xfrm>
              <a:prstGeom prst="rect">
                <a:avLst/>
              </a:prstGeom>
              <a:solidFill>
                <a:srgbClr val="09438A"/>
              </a:solidFill>
              <a:ln>
                <a:noFill/>
              </a:ln>
            </p:spPr>
            <p:txBody>
              <a:bodyPr anchorCtr="0" anchor="ctr" bIns="259525" lIns="324525" spcFirstLastPara="1" rIns="324525" wrap="square" tIns="259525">
                <a:noAutofit/>
              </a:bodyPr>
              <a:lstStyle/>
              <a:p>
                <a:pPr indent="0" lvl="0" marL="0" marR="0" rtl="0" algn="l">
                  <a:lnSpc>
                    <a:spcPct val="7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2290"/>
                  <a:buFont typeface="Calibri"/>
                  <a:buNone/>
                </a:pPr>
                <a:r>
                  <a:rPr b="1" i="0" lang="en-US" sz="2289" u="none" cap="none" strike="noStrike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책임 범위</a:t>
                </a:r>
                <a:endParaRPr b="0" i="0" sz="2289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05;g3b2e301dcf0_3_0"/>
              <p:cNvSpPr/>
              <p:nvPr/>
            </p:nvSpPr>
            <p:spPr>
              <a:xfrm>
                <a:off x="428625" y="1485265"/>
                <a:ext cx="2133300" cy="45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92000" lIns="324525" spcFirstLastPara="1" rIns="324525" wrap="square" tIns="292000">
                <a:noAutofit/>
              </a:bodyPr>
              <a:lstStyle/>
              <a:p>
                <a:pPr indent="0" lvl="0" marL="0" marR="0" rtl="0" algn="l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8"/>
                  <a:buFont typeface="Calibri"/>
                  <a:buNone/>
                </a:pPr>
                <a:r>
                  <a:rPr b="1" i="0" lang="en-US" sz="1908" u="none" cap="none" strike="noStrike">
                    <a:solidFill>
                      <a:srgbClr val="394161"/>
                    </a:solidFill>
                    <a:latin typeface="Arial"/>
                    <a:ea typeface="Arial"/>
                    <a:cs typeface="Arial"/>
                    <a:sym typeface="Arial"/>
                  </a:rPr>
                  <a:t>PM</a:t>
                </a:r>
                <a:endParaRPr b="0" i="0" sz="1908" u="none" cap="none" strike="noStrike">
                  <a:solidFill>
                    <a:srgbClr val="39416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g3b2e301dcf0_3_0"/>
              <p:cNvSpPr/>
              <p:nvPr/>
            </p:nvSpPr>
            <p:spPr>
              <a:xfrm>
                <a:off x="2561955" y="1485265"/>
                <a:ext cx="6153300" cy="45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92000" lIns="324525" spcFirstLastPara="1" rIns="324525" wrap="square" tIns="292000">
                <a:noAutofit/>
              </a:bodyPr>
              <a:lstStyle/>
              <a:p>
                <a:pPr indent="0" lvl="0" marL="0" rtl="0" algn="l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D2D2D"/>
                  </a:buClr>
                  <a:buSzPts val="1908"/>
                  <a:buFont typeface="Calibri"/>
                  <a:buNone/>
                </a:pPr>
                <a:r>
                  <a:rPr lang="en-US" sz="1908">
                    <a:solidFill>
                      <a:srgbClr val="394161"/>
                    </a:solidFill>
                  </a:rPr>
                  <a:t>프로젝트 기획 및 전체 관리, 테스트, 팀원 간 의견 조율, 유지보수, 인증시스템 구축 </a:t>
                </a:r>
                <a:endParaRPr i="0" sz="1908" u="none" cap="none" strike="noStrike">
                  <a:solidFill>
                    <a:srgbClr val="394161"/>
                  </a:solidFill>
                </a:endParaRPr>
              </a:p>
            </p:txBody>
          </p:sp>
          <p:sp>
            <p:nvSpPr>
              <p:cNvPr id="207" name="Google Shape;207;g3b2e301dcf0_3_0"/>
              <p:cNvSpPr/>
              <p:nvPr/>
            </p:nvSpPr>
            <p:spPr>
              <a:xfrm>
                <a:off x="428625" y="1894840"/>
                <a:ext cx="2133300" cy="45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92000" lIns="324525" spcFirstLastPara="1" rIns="324525" wrap="square" tIns="292000">
                <a:noAutofit/>
              </a:bodyPr>
              <a:lstStyle/>
              <a:p>
                <a:pPr indent="0" lvl="0" marL="0" marR="0" rtl="0" algn="l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8"/>
                  <a:buFont typeface="Calibri"/>
                  <a:buNone/>
                </a:pPr>
                <a:r>
                  <a:rPr b="1" i="0" lang="en-US" sz="1908" u="none" cap="none" strike="noStrike">
                    <a:solidFill>
                      <a:srgbClr val="394161"/>
                    </a:solidFill>
                    <a:latin typeface="Arial"/>
                    <a:ea typeface="Arial"/>
                    <a:cs typeface="Arial"/>
                    <a:sym typeface="Arial"/>
                  </a:rPr>
                  <a:t>SM (</a:t>
                </a:r>
                <a:r>
                  <a:rPr b="1" i="0" lang="en-US" sz="1358" u="none" cap="none" strike="noStrike">
                    <a:solidFill>
                      <a:srgbClr val="394161"/>
                    </a:solidFill>
                    <a:latin typeface="Arial"/>
                    <a:ea typeface="Arial"/>
                    <a:cs typeface="Arial"/>
                    <a:sym typeface="Arial"/>
                  </a:rPr>
                  <a:t> </a:t>
                </a:r>
                <a:r>
                  <a:rPr b="1" i="0" lang="en-US" sz="1558" u="none" cap="none" strike="noStrike">
                    <a:solidFill>
                      <a:srgbClr val="394161"/>
                    </a:solidFill>
                    <a:latin typeface="Arial"/>
                    <a:ea typeface="Arial"/>
                    <a:cs typeface="Arial"/>
                    <a:sym typeface="Arial"/>
                  </a:rPr>
                  <a:t>Scrum Master</a:t>
                </a:r>
                <a:r>
                  <a:rPr b="1" i="0" lang="en-US" sz="1908" u="none" cap="none" strike="noStrike">
                    <a:solidFill>
                      <a:srgbClr val="394161"/>
                    </a:solidFill>
                    <a:latin typeface="Arial"/>
                    <a:ea typeface="Arial"/>
                    <a:cs typeface="Arial"/>
                    <a:sym typeface="Arial"/>
                  </a:rPr>
                  <a:t>) 풀스택 개발자</a:t>
                </a:r>
                <a:endParaRPr b="0" i="0" sz="1908" u="none" cap="none" strike="noStrike">
                  <a:solidFill>
                    <a:srgbClr val="39416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g3b2e301dcf0_3_0"/>
              <p:cNvSpPr/>
              <p:nvPr/>
            </p:nvSpPr>
            <p:spPr>
              <a:xfrm>
                <a:off x="2561955" y="1892601"/>
                <a:ext cx="6153300" cy="462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92000" lIns="324525" spcFirstLastPara="1" rIns="324525" wrap="square" tIns="292000">
                <a:noAutofit/>
              </a:bodyPr>
              <a:lstStyle/>
              <a:p>
                <a:pPr indent="0" lvl="0" marL="0" rtl="0" algn="l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rPr lang="en-US" sz="1908">
                    <a:solidFill>
                      <a:srgbClr val="394161"/>
                    </a:solidFill>
                  </a:rPr>
                  <a:t>프로젝트 아이디어 제안, 서비스 전체 구조 설계, 초기 공통 코드 베이스 구축 및 팀원 공유, CSS 보수, Git 서포트</a:t>
                </a:r>
                <a:endParaRPr i="0" sz="1908" u="none" cap="none" strike="noStrike">
                  <a:solidFill>
                    <a:srgbClr val="394161"/>
                  </a:solidFill>
                </a:endParaRPr>
              </a:p>
            </p:txBody>
          </p:sp>
          <p:sp>
            <p:nvSpPr>
              <p:cNvPr id="209" name="Google Shape;209;g3b2e301dcf0_3_0"/>
              <p:cNvSpPr/>
              <p:nvPr/>
            </p:nvSpPr>
            <p:spPr>
              <a:xfrm>
                <a:off x="428625" y="2294890"/>
                <a:ext cx="2133300" cy="45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92000" lIns="324525" spcFirstLastPara="1" rIns="324525" wrap="square" tIns="292000">
                <a:noAutofit/>
              </a:bodyPr>
              <a:lstStyle/>
              <a:p>
                <a:pPr indent="0" lvl="0" marL="0" marR="0" rtl="0" algn="l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8"/>
                  <a:buFont typeface="Calibri"/>
                  <a:buNone/>
                </a:pPr>
                <a:r>
                  <a:rPr b="1" i="0" lang="en-US" sz="1908" u="none" cap="none" strike="noStrike">
                    <a:solidFill>
                      <a:srgbClr val="394161"/>
                    </a:solidFill>
                    <a:latin typeface="Arial"/>
                    <a:ea typeface="Arial"/>
                    <a:cs typeface="Arial"/>
                    <a:sym typeface="Arial"/>
                  </a:rPr>
                  <a:t>풀스택 개발자 </a:t>
                </a:r>
                <a:endParaRPr b="0" i="0" sz="1908" u="none" cap="none" strike="noStrike">
                  <a:solidFill>
                    <a:srgbClr val="39416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g3b2e301dcf0_3_0"/>
              <p:cNvSpPr/>
              <p:nvPr/>
            </p:nvSpPr>
            <p:spPr>
              <a:xfrm>
                <a:off x="2561962" y="2292645"/>
                <a:ext cx="6153300" cy="462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92000" lIns="324525" spcFirstLastPara="1" rIns="324525" wrap="square" tIns="292000">
                <a:noAutofit/>
              </a:bodyPr>
              <a:lstStyle/>
              <a:p>
                <a:pPr indent="0" lvl="0" marL="0" rtl="0" algn="l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rPr lang="en-US" sz="1908">
                    <a:solidFill>
                      <a:srgbClr val="394161"/>
                    </a:solidFill>
                  </a:rPr>
                  <a:t>Flask 라우팅, MariaDB 스키마 설계, 그래프 제작, Google Gemini API 연동 및 감정 분석 로직 개발, Cloudtype 배포, 산출물 관리</a:t>
                </a:r>
                <a:endParaRPr sz="1908">
                  <a:solidFill>
                    <a:srgbClr val="394161"/>
                  </a:solidFill>
                </a:endParaRPr>
              </a:p>
            </p:txBody>
          </p:sp>
          <p:sp>
            <p:nvSpPr>
              <p:cNvPr id="211" name="Google Shape;211;g3b2e301dcf0_3_0"/>
              <p:cNvSpPr/>
              <p:nvPr/>
            </p:nvSpPr>
            <p:spPr>
              <a:xfrm>
                <a:off x="428625" y="2704465"/>
                <a:ext cx="2133300" cy="45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92000" lIns="324525" spcFirstLastPara="1" rIns="324525" wrap="square" tIns="292000">
                <a:noAutofit/>
              </a:bodyPr>
              <a:lstStyle/>
              <a:p>
                <a:pPr indent="0" lvl="0" marL="0" marR="0" rtl="0" algn="l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908"/>
                  <a:buFont typeface="Calibri"/>
                  <a:buNone/>
                </a:pPr>
                <a:r>
                  <a:rPr b="1" i="0" lang="en-US" sz="1908" u="none" cap="none" strike="noStrike">
                    <a:solidFill>
                      <a:srgbClr val="394161"/>
                    </a:solidFill>
                    <a:latin typeface="Arial"/>
                    <a:ea typeface="Arial"/>
                    <a:cs typeface="Arial"/>
                    <a:sym typeface="Arial"/>
                  </a:rPr>
                  <a:t>풀스택 개발자</a:t>
                </a:r>
                <a:endParaRPr b="0" i="0" sz="1908" u="none" cap="none" strike="noStrike">
                  <a:solidFill>
                    <a:srgbClr val="39416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g3b2e301dcf0_3_0"/>
              <p:cNvSpPr/>
              <p:nvPr/>
            </p:nvSpPr>
            <p:spPr>
              <a:xfrm>
                <a:off x="2561955" y="2704465"/>
                <a:ext cx="6153300" cy="45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92000" lIns="324525" spcFirstLastPara="1" rIns="324525" wrap="square" tIns="292000">
                <a:noAutofit/>
              </a:bodyPr>
              <a:lstStyle/>
              <a:p>
                <a:pPr indent="0" lvl="0" marL="0" rtl="0" algn="l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D2D2D"/>
                  </a:buClr>
                  <a:buSzPts val="1908"/>
                  <a:buFont typeface="Calibri"/>
                  <a:buNone/>
                </a:pPr>
                <a:r>
                  <a:rPr lang="en-US" sz="1908">
                    <a:solidFill>
                      <a:srgbClr val="394161"/>
                    </a:solidFill>
                  </a:rPr>
                  <a:t>Git 버전 관리, 관련 자료 조사 및 정리, 아이디어 제안, MariaDB 연동, </a:t>
                </a:r>
                <a:r>
                  <a:rPr lang="en-US" sz="1908">
                    <a:solidFill>
                      <a:srgbClr val="394161"/>
                    </a:solidFill>
                  </a:rPr>
                  <a:t>CSS 보수</a:t>
                </a:r>
                <a:r>
                  <a:rPr lang="en-US" sz="1908">
                    <a:solidFill>
                      <a:srgbClr val="394161"/>
                    </a:solidFill>
                  </a:rPr>
                  <a:t> </a:t>
                </a:r>
                <a:endParaRPr i="0" sz="1908" u="none" cap="none" strike="noStrike">
                  <a:solidFill>
                    <a:srgbClr val="394161"/>
                  </a:solidFill>
                </a:endParaRPr>
              </a:p>
            </p:txBody>
          </p:sp>
        </p:grpSp>
      </p:grpSp>
      <p:sp>
        <p:nvSpPr>
          <p:cNvPr id="213" name="Google Shape;213;g3b2e301dcf0_3_0"/>
          <p:cNvSpPr/>
          <p:nvPr/>
        </p:nvSpPr>
        <p:spPr>
          <a:xfrm>
            <a:off x="1678031" y="3070275"/>
            <a:ext cx="3165300" cy="772200"/>
          </a:xfrm>
          <a:prstGeom prst="rect">
            <a:avLst/>
          </a:prstGeom>
          <a:solidFill>
            <a:srgbClr val="2962FF"/>
          </a:solidFill>
          <a:ln>
            <a:noFill/>
          </a:ln>
        </p:spPr>
        <p:txBody>
          <a:bodyPr anchorCtr="0" anchor="ctr" bIns="87200" lIns="174450" spcFirstLastPara="1" rIns="174450" wrap="square" tIns="87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35"/>
              <a:buFont typeface="Arial"/>
              <a:buNone/>
            </a:pPr>
            <a:r>
              <a:t/>
            </a:r>
            <a:endParaRPr b="0" i="0" sz="3434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g3b2e301dcf0_3_0"/>
          <p:cNvSpPr/>
          <p:nvPr/>
        </p:nvSpPr>
        <p:spPr>
          <a:xfrm>
            <a:off x="1676876" y="3091677"/>
            <a:ext cx="3313500" cy="862800"/>
          </a:xfrm>
          <a:prstGeom prst="rect">
            <a:avLst/>
          </a:prstGeom>
          <a:solidFill>
            <a:srgbClr val="09438A"/>
          </a:solidFill>
          <a:ln>
            <a:noFill/>
          </a:ln>
        </p:spPr>
        <p:txBody>
          <a:bodyPr anchorCtr="0" anchor="ctr" bIns="259525" lIns="324525" spcFirstLastPara="1" rIns="324525" wrap="square" tIns="259525">
            <a:noAutofit/>
          </a:bodyPr>
          <a:lstStyle/>
          <a:p>
            <a:pPr indent="0" lvl="0" marL="0" marR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90"/>
              <a:buFont typeface="Calibri"/>
              <a:buNone/>
            </a:pPr>
            <a:r>
              <a:rPr b="1" i="0" lang="en-US" sz="228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이름</a:t>
            </a:r>
            <a:endParaRPr b="0" i="0" sz="2289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g3b2e301dcf0_3_0"/>
          <p:cNvSpPr/>
          <p:nvPr/>
        </p:nvSpPr>
        <p:spPr>
          <a:xfrm>
            <a:off x="1620860" y="3806558"/>
            <a:ext cx="3165300" cy="9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2000" lIns="324525" spcFirstLastPara="1" rIns="324525" wrap="square" tIns="2920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8"/>
              <a:buFont typeface="Calibri"/>
              <a:buNone/>
            </a:pPr>
            <a:r>
              <a:rPr b="1" i="0" lang="en-US" sz="1908" u="none" cap="none" strike="noStrike">
                <a:solidFill>
                  <a:srgbClr val="394161"/>
                </a:solidFill>
              </a:rPr>
              <a:t>김은혜</a:t>
            </a:r>
            <a:endParaRPr i="0" sz="1908" u="none" cap="none" strike="noStrike">
              <a:solidFill>
                <a:srgbClr val="394161"/>
              </a:solidFill>
            </a:endParaRPr>
          </a:p>
        </p:txBody>
      </p:sp>
      <p:sp>
        <p:nvSpPr>
          <p:cNvPr id="216" name="Google Shape;216;g3b2e301dcf0_3_0"/>
          <p:cNvSpPr/>
          <p:nvPr/>
        </p:nvSpPr>
        <p:spPr>
          <a:xfrm>
            <a:off x="1620860" y="4682381"/>
            <a:ext cx="3165300" cy="9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2000" lIns="324525" spcFirstLastPara="1" rIns="324525" wrap="square" tIns="2920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8"/>
              <a:buFont typeface="Calibri"/>
              <a:buNone/>
            </a:pPr>
            <a:r>
              <a:rPr b="1" i="0" lang="en-US" sz="1908" u="none" cap="none" strike="noStrike">
                <a:solidFill>
                  <a:srgbClr val="394161"/>
                </a:solidFill>
              </a:rPr>
              <a:t>강혜정</a:t>
            </a:r>
            <a:endParaRPr i="0" sz="1908" u="none" cap="none" strike="noStrike">
              <a:solidFill>
                <a:srgbClr val="394161"/>
              </a:solidFill>
            </a:endParaRPr>
          </a:p>
        </p:txBody>
      </p:sp>
      <p:sp>
        <p:nvSpPr>
          <p:cNvPr id="217" name="Google Shape;217;g3b2e301dcf0_3_0"/>
          <p:cNvSpPr/>
          <p:nvPr/>
        </p:nvSpPr>
        <p:spPr>
          <a:xfrm>
            <a:off x="1620489" y="5568946"/>
            <a:ext cx="3165300" cy="9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2000" lIns="324525" spcFirstLastPara="1" rIns="324525" wrap="square" tIns="2920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8"/>
              <a:buFont typeface="Calibri"/>
              <a:buNone/>
            </a:pPr>
            <a:r>
              <a:rPr b="1" i="0" lang="en-US" sz="1908" u="none" cap="none" strike="noStrike">
                <a:solidFill>
                  <a:srgbClr val="394161"/>
                </a:solidFill>
              </a:rPr>
              <a:t>김재혁</a:t>
            </a:r>
            <a:endParaRPr i="0" sz="1908" u="none" cap="none" strike="noStrike">
              <a:solidFill>
                <a:srgbClr val="394161"/>
              </a:solidFill>
            </a:endParaRPr>
          </a:p>
        </p:txBody>
      </p:sp>
      <p:sp>
        <p:nvSpPr>
          <p:cNvPr id="218" name="Google Shape;218;g3b2e301dcf0_3_0"/>
          <p:cNvSpPr/>
          <p:nvPr/>
        </p:nvSpPr>
        <p:spPr>
          <a:xfrm>
            <a:off x="1631454" y="6450465"/>
            <a:ext cx="3165300" cy="9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2000" lIns="324525" spcFirstLastPara="1" rIns="324525" wrap="square" tIns="2920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8"/>
              <a:buFont typeface="Calibri"/>
              <a:buNone/>
            </a:pPr>
            <a:r>
              <a:rPr b="1" i="0" lang="en-US" sz="1908" u="none" cap="none" strike="noStrike">
                <a:solidFill>
                  <a:srgbClr val="394161"/>
                </a:solidFill>
              </a:rPr>
              <a:t>나상훈</a:t>
            </a:r>
            <a:endParaRPr i="0" sz="1908" u="none" cap="none" strike="noStrike">
              <a:solidFill>
                <a:srgbClr val="394161"/>
              </a:solidFill>
            </a:endParaRPr>
          </a:p>
        </p:txBody>
      </p:sp>
      <p:sp>
        <p:nvSpPr>
          <p:cNvPr id="219" name="Google Shape;219;g3b2e301dcf0_3_0"/>
          <p:cNvSpPr/>
          <p:nvPr/>
        </p:nvSpPr>
        <p:spPr>
          <a:xfrm>
            <a:off x="1680369" y="7295302"/>
            <a:ext cx="15458400" cy="862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87200" lIns="174450" spcFirstLastPara="1" rIns="174450" wrap="square" tIns="87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35"/>
              <a:buFont typeface="Arial"/>
              <a:buNone/>
            </a:pPr>
            <a:r>
              <a:t/>
            </a:r>
            <a:endParaRPr b="0" i="0" sz="3434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g3b2e301dcf0_3_0"/>
          <p:cNvSpPr/>
          <p:nvPr/>
        </p:nvSpPr>
        <p:spPr>
          <a:xfrm>
            <a:off x="1642419" y="7295302"/>
            <a:ext cx="3165300" cy="9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2000" lIns="324525" spcFirstLastPara="1" rIns="324525" wrap="square" tIns="2920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8"/>
              <a:buFont typeface="Calibri"/>
              <a:buNone/>
            </a:pPr>
            <a:r>
              <a:rPr b="1" i="0" lang="en-US" sz="1908" u="none" cap="none" strike="noStrike">
                <a:solidFill>
                  <a:srgbClr val="394161"/>
                </a:solidFill>
              </a:rPr>
              <a:t>임다빈</a:t>
            </a:r>
            <a:endParaRPr i="0" sz="1908" u="none" cap="none" strike="noStrike">
              <a:solidFill>
                <a:srgbClr val="394161"/>
              </a:solidFill>
            </a:endParaRPr>
          </a:p>
        </p:txBody>
      </p:sp>
      <p:sp>
        <p:nvSpPr>
          <p:cNvPr id="221" name="Google Shape;221;g3b2e301dcf0_3_0"/>
          <p:cNvSpPr/>
          <p:nvPr/>
        </p:nvSpPr>
        <p:spPr>
          <a:xfrm>
            <a:off x="4843422" y="7295302"/>
            <a:ext cx="3165300" cy="9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2000" lIns="324525" spcFirstLastPara="1" rIns="324525" wrap="square" tIns="2920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8"/>
              <a:buFont typeface="Calibri"/>
              <a:buNone/>
            </a:pPr>
            <a:r>
              <a:rPr b="1" i="0" lang="en-US" sz="1908" u="none" cap="none" strike="noStrike">
                <a:solidFill>
                  <a:srgbClr val="394161"/>
                </a:solidFill>
              </a:rPr>
              <a:t>풀스택 개발자</a:t>
            </a:r>
            <a:endParaRPr i="0" sz="1908" u="none" cap="none" strike="noStrike">
              <a:solidFill>
                <a:srgbClr val="394161"/>
              </a:solidFill>
            </a:endParaRPr>
          </a:p>
        </p:txBody>
      </p:sp>
      <p:sp>
        <p:nvSpPr>
          <p:cNvPr id="222" name="Google Shape;222;g3b2e301dcf0_3_0"/>
          <p:cNvSpPr/>
          <p:nvPr/>
        </p:nvSpPr>
        <p:spPr>
          <a:xfrm>
            <a:off x="8008807" y="7295302"/>
            <a:ext cx="9130200" cy="9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2000" lIns="324525" spcFirstLastPara="1" rIns="324525" wrap="square" tIns="292000">
            <a:noAutofit/>
          </a:bodyPr>
          <a:lstStyle/>
          <a:p>
            <a:pPr indent="0" lvl="0" marL="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99">
                <a:solidFill>
                  <a:srgbClr val="394161"/>
                </a:solidFill>
              </a:rPr>
              <a:t>HTML/CSS, 서버 작동 테스트, 아이디어 기획, git 버전 관리, </a:t>
            </a:r>
            <a:r>
              <a:rPr lang="en-US" sz="1908">
                <a:solidFill>
                  <a:srgbClr val="394161"/>
                </a:solidFill>
              </a:rPr>
              <a:t>MariaDB 연동</a:t>
            </a:r>
            <a:endParaRPr i="0" sz="2098" u="none" cap="none" strike="noStrike">
              <a:solidFill>
                <a:srgbClr val="394161"/>
              </a:solidFill>
            </a:endParaRPr>
          </a:p>
        </p:txBody>
      </p:sp>
      <p:sp>
        <p:nvSpPr>
          <p:cNvPr id="223" name="Google Shape;223;g3b2e301dcf0_3_0"/>
          <p:cNvSpPr txBox="1"/>
          <p:nvPr/>
        </p:nvSpPr>
        <p:spPr>
          <a:xfrm>
            <a:off x="1269141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g3b2e301dcf0_3_0"/>
          <p:cNvSpPr txBox="1"/>
          <p:nvPr/>
        </p:nvSpPr>
        <p:spPr>
          <a:xfrm>
            <a:off x="960942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b2fcfcd0f0_1_1"/>
          <p:cNvSpPr txBox="1"/>
          <p:nvPr/>
        </p:nvSpPr>
        <p:spPr>
          <a:xfrm>
            <a:off x="15777510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g3b2fcfcd0f0_1_1"/>
          <p:cNvSpPr txBox="1"/>
          <p:nvPr/>
        </p:nvSpPr>
        <p:spPr>
          <a:xfrm>
            <a:off x="652743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3b2fcfcd0f0_1_1"/>
          <p:cNvSpPr txBox="1"/>
          <p:nvPr/>
        </p:nvSpPr>
        <p:spPr>
          <a:xfrm>
            <a:off x="1028700" y="688975"/>
            <a:ext cx="1285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g3b2fcfcd0f0_1_1"/>
          <p:cNvSpPr txBox="1"/>
          <p:nvPr/>
        </p:nvSpPr>
        <p:spPr>
          <a:xfrm>
            <a:off x="1028700" y="962025"/>
            <a:ext cx="128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1" i="0" lang="en-US" sz="3999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b="1" lang="en-US" sz="3999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3b2fcfcd0f0_1_1"/>
          <p:cNvSpPr txBox="1"/>
          <p:nvPr/>
        </p:nvSpPr>
        <p:spPr>
          <a:xfrm>
            <a:off x="1028700" y="1714500"/>
            <a:ext cx="690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lang="en-US" sz="2600">
                <a:solidFill>
                  <a:srgbClr val="394161"/>
                </a:solidFill>
              </a:rPr>
              <a:t>기술 스택</a:t>
            </a:r>
            <a:endParaRPr b="1" i="0" sz="2600" u="none" cap="none" strike="noStrike">
              <a:solidFill>
                <a:srgbClr val="3941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g3b2fcfcd0f0_1_1"/>
          <p:cNvSpPr txBox="1"/>
          <p:nvPr/>
        </p:nvSpPr>
        <p:spPr>
          <a:xfrm>
            <a:off x="1269141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g3b2fcfcd0f0_1_1"/>
          <p:cNvSpPr txBox="1"/>
          <p:nvPr/>
        </p:nvSpPr>
        <p:spPr>
          <a:xfrm>
            <a:off x="9609421" y="688975"/>
            <a:ext cx="148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81A46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g3b2fcfcd0f0_1_1"/>
          <p:cNvSpPr/>
          <p:nvPr/>
        </p:nvSpPr>
        <p:spPr>
          <a:xfrm>
            <a:off x="3029890" y="3445425"/>
            <a:ext cx="16671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8550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306"/>
              </a:lnSpc>
              <a:spcBef>
                <a:spcPts val="0"/>
              </a:spcBef>
              <a:spcAft>
                <a:spcPts val="0"/>
              </a:spcAft>
              <a:buClr>
                <a:srgbClr val="2962FF"/>
              </a:buClr>
              <a:buSzPts val="1576"/>
              <a:buFont typeface="Calibri"/>
              <a:buNone/>
            </a:pPr>
            <a:r>
              <a:rPr b="1" i="0" lang="en-US" sz="2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프론트엔드</a:t>
            </a:r>
            <a:endParaRPr b="0" i="0" sz="22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37" name="Google Shape;237;g3b2fcfcd0f0_1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9888" y="4077422"/>
            <a:ext cx="344726" cy="344726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g3b2fcfcd0f0_1_1"/>
          <p:cNvSpPr/>
          <p:nvPr/>
        </p:nvSpPr>
        <p:spPr>
          <a:xfrm>
            <a:off x="3518251" y="4109010"/>
            <a:ext cx="5397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0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73"/>
              <a:buFont typeface="Calibri"/>
              <a:buNone/>
            </a:pPr>
            <a:r>
              <a:rPr b="1" i="0" lang="en-US" sz="1756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Jinja2</a:t>
            </a:r>
            <a:endParaRPr b="0" i="0" sz="1756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g3b2fcfcd0f0_1_1"/>
          <p:cNvSpPr/>
          <p:nvPr/>
        </p:nvSpPr>
        <p:spPr>
          <a:xfrm>
            <a:off x="4201850" y="4109025"/>
            <a:ext cx="18150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306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ts val="1462"/>
              <a:buFont typeface="Calibri"/>
              <a:buNone/>
            </a:pPr>
            <a:r>
              <a:rPr b="0" i="0" lang="en-US" sz="1756" u="none" cap="none" strike="noStrike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: 템플릿 엔진</a:t>
            </a:r>
            <a:endParaRPr b="0" i="0" sz="1756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40" name="Google Shape;240;g3b2fcfcd0f0_1_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29888" y="4594512"/>
            <a:ext cx="258545" cy="344726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g3b2fcfcd0f0_1_1"/>
          <p:cNvSpPr/>
          <p:nvPr/>
        </p:nvSpPr>
        <p:spPr>
          <a:xfrm>
            <a:off x="3432068" y="4626099"/>
            <a:ext cx="9927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0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73"/>
              <a:buFont typeface="Calibri"/>
              <a:buNone/>
            </a:pPr>
            <a:r>
              <a:rPr b="1" i="0" lang="en-US" sz="1756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HTML/CSS</a:t>
            </a:r>
            <a:endParaRPr b="0" i="0" sz="1756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g3b2fcfcd0f0_1_1"/>
          <p:cNvSpPr/>
          <p:nvPr/>
        </p:nvSpPr>
        <p:spPr>
          <a:xfrm>
            <a:off x="4568685" y="4626088"/>
            <a:ext cx="25398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306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ts val="1462"/>
              <a:buFont typeface="Calibri"/>
              <a:buNone/>
            </a:pPr>
            <a:r>
              <a:rPr b="0" i="0" lang="en-US" sz="1756" u="none" cap="none" strike="noStrike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: 반응형 웹 디자인</a:t>
            </a:r>
            <a:endParaRPr b="0" i="0" sz="1756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43" name="Google Shape;243;g3b2fcfcd0f0_1_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029888" y="5111601"/>
            <a:ext cx="344726" cy="344726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g3b2fcfcd0f0_1_1"/>
          <p:cNvSpPr/>
          <p:nvPr/>
        </p:nvSpPr>
        <p:spPr>
          <a:xfrm>
            <a:off x="3518251" y="5143188"/>
            <a:ext cx="7578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0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73"/>
              <a:buFont typeface="Calibri"/>
              <a:buNone/>
            </a:pPr>
            <a:r>
              <a:rPr b="1" i="0" lang="en-US" sz="1756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Chart.js</a:t>
            </a:r>
            <a:endParaRPr b="0" i="0" sz="1756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g3b2fcfcd0f0_1_1"/>
          <p:cNvSpPr/>
          <p:nvPr/>
        </p:nvSpPr>
        <p:spPr>
          <a:xfrm>
            <a:off x="4419218" y="5143185"/>
            <a:ext cx="40695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306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ts val="1462"/>
              <a:buFont typeface="Calibri"/>
              <a:buNone/>
            </a:pPr>
            <a:r>
              <a:rPr b="0" i="0" lang="en-US" sz="1756" u="none" cap="none" strike="noStrike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: 데이터 시각화 (감정 추이 그래프 등)</a:t>
            </a:r>
            <a:endParaRPr b="0" i="0" sz="1756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g3b2fcfcd0f0_1_1"/>
          <p:cNvSpPr/>
          <p:nvPr/>
        </p:nvSpPr>
        <p:spPr>
          <a:xfrm>
            <a:off x="10075339" y="3429000"/>
            <a:ext cx="9927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8550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306"/>
              </a:lnSpc>
              <a:spcBef>
                <a:spcPts val="0"/>
              </a:spcBef>
              <a:spcAft>
                <a:spcPts val="0"/>
              </a:spcAft>
              <a:buClr>
                <a:srgbClr val="2962FF"/>
              </a:buClr>
              <a:buSzPts val="1576"/>
              <a:buFont typeface="Calibri"/>
              <a:buNone/>
            </a:pPr>
            <a:r>
              <a:rPr b="1" i="0" lang="en-US" sz="2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백엔드</a:t>
            </a:r>
            <a:endParaRPr b="0" i="0" sz="22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47" name="Google Shape;247;g3b2fcfcd0f0_1_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075338" y="4060995"/>
            <a:ext cx="344726" cy="344726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g3b2fcfcd0f0_1_1"/>
          <p:cNvSpPr/>
          <p:nvPr/>
        </p:nvSpPr>
        <p:spPr>
          <a:xfrm>
            <a:off x="10563701" y="4092584"/>
            <a:ext cx="16671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0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73"/>
              <a:buFont typeface="Calibri"/>
              <a:buNone/>
            </a:pPr>
            <a:r>
              <a:rPr b="1" i="0" lang="en-US" sz="1756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Flask Framework</a:t>
            </a:r>
            <a:endParaRPr b="0" i="0" sz="1756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g3b2fcfcd0f0_1_1"/>
          <p:cNvSpPr/>
          <p:nvPr/>
        </p:nvSpPr>
        <p:spPr>
          <a:xfrm>
            <a:off x="12374801" y="4092600"/>
            <a:ext cx="27969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306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ts val="1462"/>
              <a:buFont typeface="Calibri"/>
              <a:buNone/>
            </a:pPr>
            <a:r>
              <a:rPr b="0" i="0" lang="en-US" sz="1756" u="none" cap="none" strike="noStrike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: 웹 애플리케이션 프레임워크</a:t>
            </a:r>
            <a:endParaRPr b="0" i="0" sz="1756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50" name="Google Shape;250;g3b2fcfcd0f0_1_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075338" y="4578084"/>
            <a:ext cx="344726" cy="344726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g3b2fcfcd0f0_1_1"/>
          <p:cNvSpPr/>
          <p:nvPr/>
        </p:nvSpPr>
        <p:spPr>
          <a:xfrm>
            <a:off x="10563701" y="4609674"/>
            <a:ext cx="9795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0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73"/>
              <a:buFont typeface="Calibri"/>
              <a:buNone/>
            </a:pPr>
            <a:r>
              <a:rPr b="1" i="0" lang="en-US" sz="1756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Werkzeug</a:t>
            </a:r>
            <a:endParaRPr b="0" i="0" sz="1756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g3b2fcfcd0f0_1_1"/>
          <p:cNvSpPr/>
          <p:nvPr/>
        </p:nvSpPr>
        <p:spPr>
          <a:xfrm>
            <a:off x="11686852" y="4609700"/>
            <a:ext cx="37011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306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ts val="1462"/>
              <a:buFont typeface="Calibri"/>
              <a:buNone/>
            </a:pPr>
            <a:r>
              <a:rPr b="0" i="0" lang="en-US" sz="1756" u="none" cap="none" strike="noStrike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: 비밀번호 해싱, 세션 관리 등 유틸리티</a:t>
            </a:r>
            <a:endParaRPr b="0" i="0" sz="1756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g3b2fcfcd0f0_1_1"/>
          <p:cNvSpPr/>
          <p:nvPr/>
        </p:nvSpPr>
        <p:spPr>
          <a:xfrm>
            <a:off x="2900052" y="5877450"/>
            <a:ext cx="18150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8550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306"/>
              </a:lnSpc>
              <a:spcBef>
                <a:spcPts val="0"/>
              </a:spcBef>
              <a:spcAft>
                <a:spcPts val="0"/>
              </a:spcAft>
              <a:buClr>
                <a:srgbClr val="2962FF"/>
              </a:buClr>
              <a:buSzPts val="1576"/>
              <a:buFont typeface="Calibri"/>
              <a:buNone/>
            </a:pPr>
            <a:r>
              <a:rPr b="1" i="0" lang="en-US" sz="2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데이터베이스</a:t>
            </a:r>
            <a:endParaRPr b="0" i="0" sz="22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54" name="Google Shape;254;g3b2fcfcd0f0_1_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900038" y="6509455"/>
            <a:ext cx="344726" cy="344726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g3b2fcfcd0f0_1_1"/>
          <p:cNvSpPr/>
          <p:nvPr/>
        </p:nvSpPr>
        <p:spPr>
          <a:xfrm>
            <a:off x="3388401" y="6541042"/>
            <a:ext cx="9114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0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73"/>
              <a:buFont typeface="Calibri"/>
              <a:buNone/>
            </a:pPr>
            <a:r>
              <a:rPr b="1" i="0" lang="en-US" sz="1756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PyMySQL</a:t>
            </a:r>
            <a:endParaRPr b="0" i="0" sz="1756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g3b2fcfcd0f0_1_1"/>
          <p:cNvSpPr/>
          <p:nvPr/>
        </p:nvSpPr>
        <p:spPr>
          <a:xfrm>
            <a:off x="4443400" y="6541025"/>
            <a:ext cx="25398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306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ts val="1462"/>
              <a:buFont typeface="Calibri"/>
              <a:buNone/>
            </a:pPr>
            <a:r>
              <a:rPr b="0" i="0" lang="en-US" sz="1756" u="none" cap="none" strike="noStrike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: MariaDB 연결 드라이버</a:t>
            </a:r>
            <a:endParaRPr b="0" i="0" sz="1756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57" name="Google Shape;257;g3b2fcfcd0f0_1_1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900038" y="7026545"/>
            <a:ext cx="344726" cy="344726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g3b2fcfcd0f0_1_1"/>
          <p:cNvSpPr/>
          <p:nvPr/>
        </p:nvSpPr>
        <p:spPr>
          <a:xfrm>
            <a:off x="3388401" y="7058132"/>
            <a:ext cx="8511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0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73"/>
              <a:buFont typeface="Calibri"/>
              <a:buNone/>
            </a:pPr>
            <a:r>
              <a:rPr b="1" i="0" lang="en-US" sz="1756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MariaDB</a:t>
            </a:r>
            <a:endParaRPr b="0" i="0" sz="1756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g3b2fcfcd0f0_1_1"/>
          <p:cNvSpPr/>
          <p:nvPr/>
        </p:nvSpPr>
        <p:spPr>
          <a:xfrm>
            <a:off x="4382874" y="7058125"/>
            <a:ext cx="25398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306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ts val="1462"/>
              <a:buFont typeface="Calibri"/>
              <a:buNone/>
            </a:pPr>
            <a:r>
              <a:rPr b="0" i="0" lang="en-US" sz="1756" u="none" cap="none" strike="noStrike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: 관계형 데이터베이스</a:t>
            </a:r>
            <a:endParaRPr b="0" i="0" sz="1756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g3b2fcfcd0f0_1_1"/>
          <p:cNvSpPr/>
          <p:nvPr/>
        </p:nvSpPr>
        <p:spPr>
          <a:xfrm>
            <a:off x="2900046" y="7799325"/>
            <a:ext cx="115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8550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306"/>
              </a:lnSpc>
              <a:spcBef>
                <a:spcPts val="0"/>
              </a:spcBef>
              <a:spcAft>
                <a:spcPts val="0"/>
              </a:spcAft>
              <a:buClr>
                <a:srgbClr val="2962FF"/>
              </a:buClr>
              <a:buSzPts val="1576"/>
              <a:buFont typeface="Calibri"/>
              <a:buNone/>
            </a:pPr>
            <a:r>
              <a:rPr b="1" i="0" lang="en-US" sz="2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 / ML</a:t>
            </a:r>
            <a:endParaRPr b="0" i="0" sz="22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61" name="Google Shape;261;g3b2fcfcd0f0_1_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2900045" y="8413367"/>
            <a:ext cx="344727" cy="344726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3b2fcfcd0f0_1_1"/>
          <p:cNvSpPr/>
          <p:nvPr/>
        </p:nvSpPr>
        <p:spPr>
          <a:xfrm>
            <a:off x="3388407" y="8444954"/>
            <a:ext cx="18333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0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73"/>
              <a:buFont typeface="Calibri"/>
              <a:buNone/>
            </a:pPr>
            <a:r>
              <a:rPr b="1" i="0" lang="en-US" sz="1756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Google Gemini API</a:t>
            </a:r>
            <a:endParaRPr b="0" i="0" sz="1756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g3b2fcfcd0f0_1_1"/>
          <p:cNvSpPr/>
          <p:nvPr/>
        </p:nvSpPr>
        <p:spPr>
          <a:xfrm>
            <a:off x="5365048" y="8444951"/>
            <a:ext cx="37986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306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ts val="1462"/>
              <a:buFont typeface="Calibri"/>
              <a:buNone/>
            </a:pPr>
            <a:r>
              <a:rPr b="0" i="0" lang="en-US" sz="1756" u="none" cap="none" strike="noStrike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: 감정 분석 엔진</a:t>
            </a:r>
            <a:endParaRPr b="0" i="0" sz="1756" u="none" cap="none" strike="noStrike">
              <a:solidFill>
                <a:srgbClr val="2D2D2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1306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ts val="1462"/>
              <a:buFont typeface="Calibri"/>
              <a:buNone/>
            </a:pPr>
            <a:r>
              <a:rPr b="0" i="0" lang="en-US" sz="1756" u="none" cap="none" strike="noStrike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 (google-generativeai 라이브러리 사용)</a:t>
            </a:r>
            <a:endParaRPr b="0" i="0" sz="1756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g3b2fcfcd0f0_1_1"/>
          <p:cNvSpPr/>
          <p:nvPr/>
        </p:nvSpPr>
        <p:spPr>
          <a:xfrm>
            <a:off x="10075346" y="5887025"/>
            <a:ext cx="2155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8550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306"/>
              </a:lnSpc>
              <a:spcBef>
                <a:spcPts val="0"/>
              </a:spcBef>
              <a:spcAft>
                <a:spcPts val="0"/>
              </a:spcAft>
              <a:buClr>
                <a:srgbClr val="2962FF"/>
              </a:buClr>
              <a:buSzPts val="1576"/>
              <a:buFont typeface="Calibri"/>
              <a:buNone/>
            </a:pPr>
            <a:r>
              <a:rPr b="1" i="0" lang="en-US" sz="2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버전 관리 &amp; 배포</a:t>
            </a:r>
            <a:endParaRPr b="0" i="0" sz="22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65" name="Google Shape;265;g3b2fcfcd0f0_1_1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10075345" y="6519011"/>
            <a:ext cx="344727" cy="344726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g3b2fcfcd0f0_1_1"/>
          <p:cNvSpPr/>
          <p:nvPr/>
        </p:nvSpPr>
        <p:spPr>
          <a:xfrm>
            <a:off x="10563707" y="6550600"/>
            <a:ext cx="2853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0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73"/>
              <a:buFont typeface="Calibri"/>
              <a:buNone/>
            </a:pPr>
            <a:r>
              <a:rPr b="1" i="0" lang="en-US" sz="1756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Git</a:t>
            </a:r>
            <a:endParaRPr b="0" i="0" sz="1756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g3b2fcfcd0f0_1_1"/>
          <p:cNvSpPr/>
          <p:nvPr/>
        </p:nvSpPr>
        <p:spPr>
          <a:xfrm>
            <a:off x="10992699" y="6550600"/>
            <a:ext cx="20751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306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ts val="1462"/>
              <a:buFont typeface="Calibri"/>
              <a:buNone/>
            </a:pPr>
            <a:r>
              <a:rPr b="0" i="0" lang="en-US" sz="1756" u="none" cap="none" strike="noStrike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: 소스 코드 버전 관리</a:t>
            </a:r>
            <a:endParaRPr b="0" i="0" sz="1756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68" name="Google Shape;268;g3b2fcfcd0f0_1_1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10075345" y="7036100"/>
            <a:ext cx="344727" cy="344726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g3b2fcfcd0f0_1_1"/>
          <p:cNvSpPr/>
          <p:nvPr/>
        </p:nvSpPr>
        <p:spPr>
          <a:xfrm>
            <a:off x="10563707" y="7067690"/>
            <a:ext cx="10275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0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73"/>
              <a:buFont typeface="Calibri"/>
              <a:buNone/>
            </a:pPr>
            <a:r>
              <a:rPr b="1" i="0" lang="en-US" sz="1756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CloudType</a:t>
            </a:r>
            <a:endParaRPr b="0" i="0" sz="1756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g3b2fcfcd0f0_1_1"/>
          <p:cNvSpPr/>
          <p:nvPr/>
        </p:nvSpPr>
        <p:spPr>
          <a:xfrm>
            <a:off x="11734573" y="7067700"/>
            <a:ext cx="22374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306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ts val="1462"/>
              <a:buFont typeface="Calibri"/>
              <a:buNone/>
            </a:pPr>
            <a:r>
              <a:rPr b="0" i="0" lang="en-US" sz="1756" u="none" cap="none" strike="noStrike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: 클라우드 배포 플랫폼</a:t>
            </a:r>
            <a:endParaRPr b="0" i="0" sz="1756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g3b2fcfcd0f0_1_1"/>
          <p:cNvSpPr/>
          <p:nvPr/>
        </p:nvSpPr>
        <p:spPr>
          <a:xfrm>
            <a:off x="10075346" y="7779975"/>
            <a:ext cx="12852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8550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306"/>
              </a:lnSpc>
              <a:spcBef>
                <a:spcPts val="0"/>
              </a:spcBef>
              <a:spcAft>
                <a:spcPts val="0"/>
              </a:spcAft>
              <a:buClr>
                <a:srgbClr val="2962FF"/>
              </a:buClr>
              <a:buSzPts val="1576"/>
              <a:buFont typeface="Calibri"/>
              <a:buNone/>
            </a:pPr>
            <a:r>
              <a:rPr b="1" i="0" lang="en-US" sz="2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개발 도구</a:t>
            </a:r>
            <a:endParaRPr b="0" i="0" sz="22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72" name="Google Shape;272;g3b2fcfcd0f0_1_1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10075345" y="8411984"/>
            <a:ext cx="344727" cy="344726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g3b2fcfcd0f0_1_1"/>
          <p:cNvSpPr/>
          <p:nvPr/>
        </p:nvSpPr>
        <p:spPr>
          <a:xfrm>
            <a:off x="10563707" y="8443571"/>
            <a:ext cx="18150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0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73"/>
              <a:buFont typeface="Calibri"/>
              <a:buNone/>
            </a:pPr>
            <a:r>
              <a:rPr b="1" i="0" lang="en-US" sz="1756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Visual Studio Code</a:t>
            </a:r>
            <a:endParaRPr b="0" i="0" sz="1756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g3b2fcfcd0f0_1_1"/>
          <p:cNvSpPr/>
          <p:nvPr/>
        </p:nvSpPr>
        <p:spPr>
          <a:xfrm>
            <a:off x="12522424" y="8443575"/>
            <a:ext cx="21555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306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ts val="1462"/>
              <a:buFont typeface="Calibri"/>
              <a:buNone/>
            </a:pPr>
            <a:r>
              <a:rPr b="0" i="0" lang="en-US" sz="1756" u="none" cap="none" strike="noStrike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: 통합 개발 환경 (IDE)</a:t>
            </a:r>
            <a:endParaRPr b="0" i="0" sz="1756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김은혜</dc:creator>
</cp:coreProperties>
</file>